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8" r:id="rId2"/>
    <p:sldMasterId id="2147483685" r:id="rId3"/>
  </p:sldMasterIdLst>
  <p:notesMasterIdLst>
    <p:notesMasterId r:id="rId90"/>
  </p:notesMasterIdLst>
  <p:sldIdLst>
    <p:sldId id="273" r:id="rId4"/>
    <p:sldId id="257" r:id="rId5"/>
    <p:sldId id="258"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347" r:id="rId34"/>
    <p:sldId id="291" r:id="rId35"/>
    <p:sldId id="292" r:id="rId36"/>
    <p:sldId id="348" r:id="rId37"/>
    <p:sldId id="349" r:id="rId38"/>
    <p:sldId id="293" r:id="rId39"/>
    <p:sldId id="303" r:id="rId40"/>
    <p:sldId id="304" r:id="rId41"/>
    <p:sldId id="306" r:id="rId42"/>
    <p:sldId id="300" r:id="rId43"/>
    <p:sldId id="301" r:id="rId44"/>
    <p:sldId id="302" r:id="rId45"/>
    <p:sldId id="294" r:id="rId46"/>
    <p:sldId id="307" r:id="rId47"/>
    <p:sldId id="308" r:id="rId48"/>
    <p:sldId id="295" r:id="rId49"/>
    <p:sldId id="309" r:id="rId50"/>
    <p:sldId id="296" r:id="rId51"/>
    <p:sldId id="297" r:id="rId52"/>
    <p:sldId id="298" r:id="rId53"/>
    <p:sldId id="299" r:id="rId54"/>
    <p:sldId id="325"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7" r:id="rId70"/>
    <p:sldId id="326"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6" r:id="rId8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8A52330-AD4D-4461-B67E-FDE2B5620670}">
          <p14:sldIdLst>
            <p14:sldId id="273"/>
            <p14:sldId id="257"/>
            <p14:sldId id="258"/>
            <p14:sldId id="260"/>
          </p14:sldIdLst>
        </p14:section>
        <p14:section name="Searching by Member Name" id="{D00F887B-E947-4689-B2CF-29D0BB060FA4}">
          <p14:sldIdLst>
            <p14:sldId id="261"/>
            <p14:sldId id="262"/>
            <p14:sldId id="263"/>
            <p14:sldId id="264"/>
            <p14:sldId id="265"/>
            <p14:sldId id="266"/>
            <p14:sldId id="267"/>
          </p14:sldIdLst>
        </p14:section>
        <p14:section name="Sering by Claim Number" id="{D058EFEF-2DE2-4373-98BD-AD3880597F24}">
          <p14:sldIdLst>
            <p14:sldId id="269"/>
            <p14:sldId id="270"/>
            <p14:sldId id="271"/>
            <p14:sldId id="272"/>
          </p14:sldIdLst>
        </p14:section>
        <p14:section name="Claims Tab" id="{53040AFD-7404-4867-87D2-001AD2F451E6}">
          <p14:sldIdLst>
            <p14:sldId id="276"/>
            <p14:sldId id="277"/>
            <p14:sldId id="278"/>
            <p14:sldId id="279"/>
            <p14:sldId id="280"/>
            <p14:sldId id="281"/>
            <p14:sldId id="282"/>
            <p14:sldId id="283"/>
            <p14:sldId id="284"/>
            <p14:sldId id="285"/>
            <p14:sldId id="286"/>
            <p14:sldId id="287"/>
            <p14:sldId id="288"/>
            <p14:sldId id="289"/>
            <p14:sldId id="290"/>
            <p14:sldId id="347"/>
            <p14:sldId id="291"/>
          </p14:sldIdLst>
        </p14:section>
        <p14:section name="COB Tab" id="{360A4E4F-AB70-451B-8B61-481343FE2349}">
          <p14:sldIdLst>
            <p14:sldId id="292"/>
            <p14:sldId id="348"/>
            <p14:sldId id="349"/>
          </p14:sldIdLst>
        </p14:section>
        <p14:section name="Service Tab" id="{8BD6AD9B-111D-44D3-AE7A-86101AEC1491}">
          <p14:sldIdLst>
            <p14:sldId id="293"/>
            <p14:sldId id="303"/>
            <p14:sldId id="304"/>
            <p14:sldId id="306"/>
            <p14:sldId id="300"/>
            <p14:sldId id="301"/>
            <p14:sldId id="302"/>
          </p14:sldIdLst>
        </p14:section>
        <p14:section name="Edits Tab" id="{08372455-6C38-4539-8772-ADD6ED118975}">
          <p14:sldIdLst>
            <p14:sldId id="294"/>
            <p14:sldId id="307"/>
            <p14:sldId id="308"/>
          </p14:sldIdLst>
        </p14:section>
        <p14:section name="Pay Tab" id="{E3893E67-7892-47D3-B140-59E1DC6322EF}">
          <p14:sldIdLst>
            <p14:sldId id="295"/>
            <p14:sldId id="309"/>
          </p14:sldIdLst>
        </p14:section>
        <p14:section name="Other Tabs" id="{9C9E737D-CB34-4691-ACDE-B018918B2125}">
          <p14:sldIdLst>
            <p14:sldId id="296"/>
            <p14:sldId id="297"/>
            <p14:sldId id="298"/>
            <p14:sldId id="299"/>
          </p14:sldIdLst>
        </p14:section>
        <p14:section name="Provider Info Portal" id="{4485C4F2-6FC0-49AD-A83A-3904CCC1BC7D}">
          <p14:sldIdLst>
            <p14:sldId id="325"/>
            <p14:sldId id="311"/>
            <p14:sldId id="312"/>
            <p14:sldId id="313"/>
            <p14:sldId id="314"/>
            <p14:sldId id="315"/>
            <p14:sldId id="316"/>
            <p14:sldId id="317"/>
            <p14:sldId id="318"/>
            <p14:sldId id="319"/>
            <p14:sldId id="320"/>
            <p14:sldId id="321"/>
            <p14:sldId id="322"/>
            <p14:sldId id="323"/>
            <p14:sldId id="324"/>
          </p14:sldIdLst>
        </p14:section>
        <p14:section name="Member Info Portal" id="{62CEEA7A-A1A4-4C8C-965D-22D3D21CDF14}">
          <p14:sldIdLst>
            <p14:sldId id="327"/>
            <p14:sldId id="326"/>
            <p14:sldId id="328"/>
            <p14:sldId id="329"/>
            <p14:sldId id="330"/>
            <p14:sldId id="331"/>
            <p14:sldId id="332"/>
            <p14:sldId id="333"/>
            <p14:sldId id="334"/>
            <p14:sldId id="335"/>
            <p14:sldId id="336"/>
            <p14:sldId id="337"/>
            <p14:sldId id="338"/>
            <p14:sldId id="339"/>
            <p14:sldId id="340"/>
            <p14:sldId id="341"/>
            <p14:sldId id="342"/>
            <p14:sldId id="343"/>
            <p14:sldId id="344"/>
            <p14:sldId id="3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1493" autoAdjust="0"/>
    <p:restoredTop sz="75704" autoAdjust="0"/>
  </p:normalViewPr>
  <p:slideViewPr>
    <p:cSldViewPr>
      <p:cViewPr varScale="1">
        <p:scale>
          <a:sx n="65" d="100"/>
          <a:sy n="65" d="100"/>
        </p:scale>
        <p:origin x="1620" y="60"/>
      </p:cViewPr>
      <p:guideLst>
        <p:guide orient="horz" pos="2160"/>
        <p:guide pos="3840"/>
      </p:guideLst>
    </p:cSldViewPr>
  </p:slideViewPr>
  <p:outlineViewPr>
    <p:cViewPr>
      <p:scale>
        <a:sx n="33" d="100"/>
        <a:sy n="33" d="100"/>
      </p:scale>
      <p:origin x="0" y="4686"/>
    </p:cViewPr>
  </p:outlineViewPr>
  <p:notesTextViewPr>
    <p:cViewPr>
      <p:scale>
        <a:sx n="1" d="1"/>
        <a:sy n="1" d="1"/>
      </p:scale>
      <p:origin x="0" y="0"/>
    </p:cViewPr>
  </p:notesTextViewPr>
  <p:notesViewPr>
    <p:cSldViewPr>
      <p:cViewPr varScale="1">
        <p:scale>
          <a:sx n="65" d="100"/>
          <a:sy n="65" d="100"/>
        </p:scale>
        <p:origin x="3276" y="66"/>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notesMaster" Target="notesMasters/notesMaster1.xml"/><Relationship Id="rId95" Type="http://schemas.microsoft.com/office/2016/11/relationships/changesInfo" Target="changesInfos/changesInfo1.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3738846-54CB-49B3-A58C-774BE3F5712E}"/>
    <pc:docChg chg="modSld">
      <pc:chgData name="" userId="" providerId="" clId="Web-{F3738846-54CB-49B3-A58C-774BE3F5712E}" dt="2018-04-23T22:00:26.673" v="2"/>
      <pc:docMkLst>
        <pc:docMk/>
      </pc:docMkLst>
      <pc:sldChg chg="modNotes">
        <pc:chgData name="" userId="" providerId="" clId="Web-{F3738846-54CB-49B3-A58C-774BE3F5712E}" dt="2018-04-23T22:00:26.673" v="2"/>
        <pc:sldMkLst>
          <pc:docMk/>
          <pc:sldMk cId="2388398120" sldId="29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17B78B6D-4116-47D7-90CC-770CFD02F23B}" type="datetimeFigureOut">
              <a:rPr lang="en-US" smtClean="0"/>
              <a:t>4/23/2018</a:t>
            </a:fld>
            <a:endParaRPr lang="en-US"/>
          </a:p>
        </p:txBody>
      </p:sp>
      <p:sp>
        <p:nvSpPr>
          <p:cNvPr id="4" name="Slide Image Placeholder 3"/>
          <p:cNvSpPr>
            <a:spLocks noGrp="1" noRot="1" noChangeAspect="1"/>
          </p:cNvSpPr>
          <p:nvPr>
            <p:ph type="sldImg" idx="2"/>
          </p:nvPr>
        </p:nvSpPr>
        <p:spPr>
          <a:xfrm>
            <a:off x="325438" y="698500"/>
            <a:ext cx="6207125"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2409B2F8-B6B5-42EB-BD99-CBEDEE267249}" type="slidenum">
              <a:rPr lang="en-US" smtClean="0"/>
              <a:t>‹#›</a:t>
            </a:fld>
            <a:endParaRPr lang="en-US"/>
          </a:p>
        </p:txBody>
      </p:sp>
    </p:spTree>
    <p:extLst>
      <p:ext uri="{BB962C8B-B14F-4D97-AF65-F5344CB8AC3E}">
        <p14:creationId xmlns:p14="http://schemas.microsoft.com/office/powerpoint/2010/main" val="2995392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Intentionally left blank.</a:t>
            </a:r>
          </a:p>
        </p:txBody>
      </p:sp>
      <p:sp>
        <p:nvSpPr>
          <p:cNvPr id="4" name="Slide Number Placeholder 3"/>
          <p:cNvSpPr>
            <a:spLocks noGrp="1"/>
          </p:cNvSpPr>
          <p:nvPr>
            <p:ph type="sldNum" sz="quarter" idx="10"/>
          </p:nvPr>
        </p:nvSpPr>
        <p:spPr/>
        <p:txBody>
          <a:bodyPr/>
          <a:lstStyle/>
          <a:p>
            <a:fld id="{2409B2F8-B6B5-42EB-BD99-CBEDEE267249}" type="slidenum">
              <a:rPr lang="en-US" smtClean="0"/>
              <a:t>1</a:t>
            </a:fld>
            <a:endParaRPr lang="en-US"/>
          </a:p>
        </p:txBody>
      </p:sp>
    </p:spTree>
    <p:extLst>
      <p:ext uri="{BB962C8B-B14F-4D97-AF65-F5344CB8AC3E}">
        <p14:creationId xmlns:p14="http://schemas.microsoft.com/office/powerpoint/2010/main" val="3917026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A listing of claim numbers, Provider Names, Secondary Member IDs,  Date of Service, Claim Paid Amount and Status are displayed.  Choose the claim that matches your criteria, or repeat the search process until the appropriate claim is found.</a:t>
            </a:r>
          </a:p>
        </p:txBody>
      </p:sp>
      <p:sp>
        <p:nvSpPr>
          <p:cNvPr id="4" name="Slide Number Placeholder 3"/>
          <p:cNvSpPr>
            <a:spLocks noGrp="1"/>
          </p:cNvSpPr>
          <p:nvPr>
            <p:ph type="sldNum" sz="quarter" idx="10"/>
          </p:nvPr>
        </p:nvSpPr>
        <p:spPr/>
        <p:txBody>
          <a:bodyPr/>
          <a:lstStyle/>
          <a:p>
            <a:fld id="{2409B2F8-B6B5-42EB-BD99-CBEDEE267249}" type="slidenum">
              <a:rPr lang="en-US" smtClean="0"/>
              <a:t>10</a:t>
            </a:fld>
            <a:endParaRPr lang="en-US"/>
          </a:p>
        </p:txBody>
      </p:sp>
    </p:spTree>
    <p:extLst>
      <p:ext uri="{BB962C8B-B14F-4D97-AF65-F5344CB8AC3E}">
        <p14:creationId xmlns:p14="http://schemas.microsoft.com/office/powerpoint/2010/main" val="863371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You have arrived at the Claim Tab within the Claims Processing Module, within the Administration Portal.  You may now begin reviewing the details of this processed claim. </a:t>
            </a:r>
          </a:p>
          <a:p>
            <a:endParaRPr lang="en-US" dirty="0"/>
          </a:p>
          <a:p>
            <a:r>
              <a:rPr lang="en-US" dirty="0"/>
              <a:t>The next method for searching for a claim is when you know the Claim Number.  </a:t>
            </a:r>
          </a:p>
        </p:txBody>
      </p:sp>
      <p:sp>
        <p:nvSpPr>
          <p:cNvPr id="4" name="Slide Number Placeholder 3"/>
          <p:cNvSpPr>
            <a:spLocks noGrp="1"/>
          </p:cNvSpPr>
          <p:nvPr>
            <p:ph type="sldNum" sz="quarter" idx="10"/>
          </p:nvPr>
        </p:nvSpPr>
        <p:spPr/>
        <p:txBody>
          <a:bodyPr/>
          <a:lstStyle/>
          <a:p>
            <a:fld id="{2409B2F8-B6B5-42EB-BD99-CBEDEE267249}" type="slidenum">
              <a:rPr lang="en-US" smtClean="0"/>
              <a:t>11</a:t>
            </a:fld>
            <a:endParaRPr lang="en-US"/>
          </a:p>
        </p:txBody>
      </p:sp>
    </p:spTree>
    <p:extLst>
      <p:ext uri="{BB962C8B-B14F-4D97-AF65-F5344CB8AC3E}">
        <p14:creationId xmlns:p14="http://schemas.microsoft.com/office/powerpoint/2010/main" val="3415329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From the QNXT Home Page, click on the Claims Module from the Administration Portal</a:t>
            </a:r>
          </a:p>
        </p:txBody>
      </p:sp>
      <p:sp>
        <p:nvSpPr>
          <p:cNvPr id="4" name="Slide Number Placeholder 3"/>
          <p:cNvSpPr>
            <a:spLocks noGrp="1"/>
          </p:cNvSpPr>
          <p:nvPr>
            <p:ph type="sldNum" sz="quarter" idx="10"/>
          </p:nvPr>
        </p:nvSpPr>
        <p:spPr/>
        <p:txBody>
          <a:bodyPr/>
          <a:lstStyle/>
          <a:p>
            <a:fld id="{2409B2F8-B6B5-42EB-BD99-CBEDEE267249}" type="slidenum">
              <a:rPr lang="en-US" smtClean="0"/>
              <a:t>12</a:t>
            </a:fld>
            <a:endParaRPr lang="en-US"/>
          </a:p>
        </p:txBody>
      </p:sp>
    </p:spTree>
    <p:extLst>
      <p:ext uri="{BB962C8B-B14F-4D97-AF65-F5344CB8AC3E}">
        <p14:creationId xmlns:p14="http://schemas.microsoft.com/office/powerpoint/2010/main" val="1510451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There are actually two different fields that can be used to input the QNXT claim number.  The field at the top right of the screen is the preferred field.  Key (or paste) the claim number into this field and click Search – you can also use the Enter key, but if the Enter key is used, it has to be pressed twice.  Note:  It is MUCH quicker to use the Enter key rather than using the mouse.  It might seem trivial, but even if using the Enter key is two seconds quicker than using the mouse, if you do it a few hundred times each day, that can begin to improve your productivity by minutes.</a:t>
            </a:r>
          </a:p>
        </p:txBody>
      </p:sp>
      <p:sp>
        <p:nvSpPr>
          <p:cNvPr id="4" name="Slide Number Placeholder 3"/>
          <p:cNvSpPr>
            <a:spLocks noGrp="1"/>
          </p:cNvSpPr>
          <p:nvPr>
            <p:ph type="sldNum" sz="quarter" idx="10"/>
          </p:nvPr>
        </p:nvSpPr>
        <p:spPr/>
        <p:txBody>
          <a:bodyPr/>
          <a:lstStyle/>
          <a:p>
            <a:fld id="{2409B2F8-B6B5-42EB-BD99-CBEDEE267249}" type="slidenum">
              <a:rPr lang="en-US" smtClean="0"/>
              <a:t>13</a:t>
            </a:fld>
            <a:endParaRPr lang="en-US"/>
          </a:p>
        </p:txBody>
      </p:sp>
    </p:spTree>
    <p:extLst>
      <p:ext uri="{BB962C8B-B14F-4D97-AF65-F5344CB8AC3E}">
        <p14:creationId xmlns:p14="http://schemas.microsoft.com/office/powerpoint/2010/main" val="2259261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14</a:t>
            </a:fld>
            <a:endParaRPr lang="en-US"/>
          </a:p>
        </p:txBody>
      </p:sp>
    </p:spTree>
    <p:extLst>
      <p:ext uri="{BB962C8B-B14F-4D97-AF65-F5344CB8AC3E}">
        <p14:creationId xmlns:p14="http://schemas.microsoft.com/office/powerpoint/2010/main" val="1348781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Now that you</a:t>
            </a:r>
            <a:r>
              <a:rPr lang="en-US" baseline="0" dirty="0"/>
              <a:t> know how to search for claims in QNXT, let’s take a look at the claim details available for claims that have been processed, or are “in process” in QNXT.</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15</a:t>
            </a:fld>
            <a:endParaRPr lang="en-US"/>
          </a:p>
        </p:txBody>
      </p:sp>
    </p:spTree>
    <p:extLst>
      <p:ext uri="{BB962C8B-B14F-4D97-AF65-F5344CB8AC3E}">
        <p14:creationId xmlns:p14="http://schemas.microsoft.com/office/powerpoint/2010/main" val="3846188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list of menu items available on the left side of the screen are referred</a:t>
            </a:r>
            <a:r>
              <a:rPr lang="en-US" baseline="0" dirty="0"/>
              <a:t> to as “tabs” in QNXT.  </a:t>
            </a:r>
            <a:r>
              <a:rPr lang="en-US" dirty="0"/>
              <a:t>The Claim Tab also sometimes called “the claim header”</a:t>
            </a:r>
            <a:r>
              <a:rPr lang="en-US" baseline="0" dirty="0"/>
              <a:t> because it mostly displays the “header-type” information of processed claims, or claims that are “in-process” in QNXT.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a:t>
            </a:r>
            <a:r>
              <a:rPr lang="en-US" baseline="0" dirty="0"/>
              <a:t> claim tab can be used to enter claim information during claim processing (depending on the users’ security), or it can be used to review information for claims that are in-process, or processed.  Claims can be in various formats, HCFA 1500, UB92 or UB04, and the information that is displayed will change based on the claim format, or “form type”.  This claim is a HCFA 1500 “form type”, so the appropriate fields for a professional claim will be displayed (if entered/populated). </a:t>
            </a:r>
            <a:endParaRPr lang="en-US" dirty="0"/>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16</a:t>
            </a:fld>
            <a:endParaRPr lang="en-US"/>
          </a:p>
        </p:txBody>
      </p:sp>
    </p:spTree>
    <p:extLst>
      <p:ext uri="{BB962C8B-B14F-4D97-AF65-F5344CB8AC3E}">
        <p14:creationId xmlns:p14="http://schemas.microsoft.com/office/powerpoint/2010/main" val="2216479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eaLnBrk="1" hangingPunct="1"/>
            <a:r>
              <a:rPr lang="en-US" dirty="0"/>
              <a:t>We</a:t>
            </a:r>
            <a:r>
              <a:rPr lang="en-US" baseline="0" dirty="0"/>
              <a:t> are going to cover the Claim Tab in “sections” also referred to as “boxes”.  The Claim Info section displays: </a:t>
            </a:r>
          </a:p>
          <a:p>
            <a:pPr eaLnBrk="1" hangingPunct="1"/>
            <a:r>
              <a:rPr lang="en-US" dirty="0"/>
              <a:t>Claim ID  YYJJJPSSSSS  </a:t>
            </a:r>
          </a:p>
          <a:p>
            <a:pPr marL="628650" lvl="1" indent="-171450" eaLnBrk="1" hangingPunct="1">
              <a:buFont typeface="Arial" pitchFamily="34" charset="0"/>
              <a:buChar char="•"/>
            </a:pPr>
            <a:r>
              <a:rPr lang="en-US" b="1" dirty="0"/>
              <a:t>Y</a:t>
            </a:r>
            <a:r>
              <a:rPr lang="en-US" dirty="0"/>
              <a:t> = Year, as in 09,</a:t>
            </a:r>
            <a:r>
              <a:rPr lang="en-US" baseline="0" dirty="0"/>
              <a:t> 10, 11, etc.</a:t>
            </a:r>
            <a:endParaRPr lang="en-US" dirty="0"/>
          </a:p>
          <a:p>
            <a:pPr marL="628650" lvl="1" indent="-171450" eaLnBrk="1" hangingPunct="1">
              <a:buFont typeface="Arial" pitchFamily="34" charset="0"/>
              <a:buChar char="•"/>
            </a:pPr>
            <a:r>
              <a:rPr lang="en-US" b="1" dirty="0"/>
              <a:t>J </a:t>
            </a:r>
            <a:r>
              <a:rPr lang="en-US" dirty="0"/>
              <a:t>= Julian Date,</a:t>
            </a:r>
            <a:r>
              <a:rPr lang="en-US" baseline="0" dirty="0"/>
              <a:t> 001 – 365</a:t>
            </a:r>
          </a:p>
          <a:p>
            <a:pPr marL="628650" lvl="1" indent="-171450" eaLnBrk="1" hangingPunct="1">
              <a:buFont typeface="Arial" pitchFamily="34" charset="0"/>
              <a:buChar char="•"/>
            </a:pPr>
            <a:r>
              <a:rPr lang="en-US" b="1" baseline="0" dirty="0"/>
              <a:t>P </a:t>
            </a:r>
            <a:r>
              <a:rPr lang="en-US" baseline="0" dirty="0"/>
              <a:t>= Prefix, E = EDI, R = Reversal, E = Adjustment, 0 = Manually Entered</a:t>
            </a:r>
          </a:p>
          <a:p>
            <a:pPr marL="628650" lvl="1" indent="-171450" eaLnBrk="1" hangingPunct="1">
              <a:buFont typeface="Arial" pitchFamily="34" charset="0"/>
              <a:buChar char="•"/>
            </a:pPr>
            <a:r>
              <a:rPr lang="en-US" b="1" baseline="0" dirty="0"/>
              <a:t>S</a:t>
            </a:r>
            <a:r>
              <a:rPr lang="en-US" baseline="0" dirty="0"/>
              <a:t> = System assigned sequential number</a:t>
            </a:r>
          </a:p>
          <a:p>
            <a:pPr eaLnBrk="1" hangingPunct="1"/>
            <a:r>
              <a:rPr lang="en-US" baseline="0" dirty="0"/>
              <a:t> </a:t>
            </a:r>
            <a:endParaRPr lang="en-US" dirty="0"/>
          </a:p>
          <a:p>
            <a:pPr marL="628650" lvl="1" indent="-171450" eaLnBrk="1" hangingPunct="1">
              <a:buFont typeface="Arial" pitchFamily="34" charset="0"/>
              <a:buChar char="•"/>
            </a:pPr>
            <a:r>
              <a:rPr lang="en-US" b="1" dirty="0"/>
              <a:t>Status</a:t>
            </a:r>
            <a:r>
              <a:rPr lang="en-US" dirty="0"/>
              <a:t> = DENY, DENIED, FEPDENY, FEPDENIED, FEPPAY, FEPPAID, MEDPEND, OPEN, PAY, PAID, REV, REVERSED, REVSYNCH, VOID 	</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Form Type </a:t>
            </a:r>
            <a:r>
              <a:rPr lang="en-US" dirty="0"/>
              <a:t>= UB92, UB04,</a:t>
            </a:r>
            <a:r>
              <a:rPr lang="en-US" baseline="0" dirty="0"/>
              <a:t> HCFA1500</a:t>
            </a:r>
            <a:endParaRPr lang="en-US" dirty="0"/>
          </a:p>
          <a:p>
            <a:pPr marL="628650" lvl="1" indent="-171450" eaLnBrk="1" hangingPunct="1">
              <a:buFont typeface="Arial" pitchFamily="34" charset="0"/>
              <a:buChar char="•"/>
            </a:pPr>
            <a:r>
              <a:rPr lang="en-US" b="1" dirty="0"/>
              <a:t>Clean Date</a:t>
            </a:r>
            <a:r>
              <a:rPr lang="en-US" dirty="0"/>
              <a:t> = Date when HMSA received all information necessary </a:t>
            </a:r>
            <a:r>
              <a:rPr lang="en-US" baseline="0" dirty="0"/>
              <a:t>to adjudicate and finalize the claim.  This is also referred to as the “received date”.    </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17</a:t>
            </a:fld>
            <a:endParaRPr lang="en-US"/>
          </a:p>
        </p:txBody>
      </p:sp>
    </p:spTree>
    <p:extLst>
      <p:ext uri="{BB962C8B-B14F-4D97-AF65-F5344CB8AC3E}">
        <p14:creationId xmlns:p14="http://schemas.microsoft.com/office/powerpoint/2010/main" val="4203199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Now we are going to cover the Provider “section” or “box” as displayed on the Claim tab. Note there is also Referring Provider Information in the lower left corner of the display.  That will be covered later.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t>Provider Name/ID </a:t>
            </a:r>
            <a:r>
              <a:rPr lang="en-US" dirty="0"/>
              <a:t>= Displays the QNXT provider id.  This is NOT the id from the provider master (LRSP), this is a QNXT-generated id. Instructions regarding how to find the master provider id (in QNXT) will be covered later.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t>Full Name </a:t>
            </a:r>
            <a:r>
              <a:rPr lang="en-US" dirty="0"/>
              <a:t>= Displays the provider’s/facility’s full name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t>Pay To </a:t>
            </a:r>
            <a:r>
              <a:rPr lang="en-US" dirty="0"/>
              <a:t>= Displays the provider that receives the payment (If claim is not finalized, this button may be active)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t>Service Facility </a:t>
            </a:r>
            <a:r>
              <a:rPr lang="en-US" dirty="0"/>
              <a:t>= Displays the location where the service was rendered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t>Taxonomy Code </a:t>
            </a:r>
            <a:r>
              <a:rPr lang="en-US" dirty="0"/>
              <a:t>= Displays the taxonomy code if available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18</a:t>
            </a:fld>
            <a:endParaRPr lang="en-US"/>
          </a:p>
        </p:txBody>
      </p:sp>
    </p:spTree>
    <p:extLst>
      <p:ext uri="{BB962C8B-B14F-4D97-AF65-F5344CB8AC3E}">
        <p14:creationId xmlns:p14="http://schemas.microsoft.com/office/powerpoint/2010/main" val="871507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Now we are going to cover the Patient “section” or “box as displayed on the Claim tab.</a:t>
            </a:r>
          </a:p>
          <a:p>
            <a:endParaRPr lang="en-US" dirty="0"/>
          </a:p>
          <a:p>
            <a:pPr marL="628650" lvl="1" indent="-171450">
              <a:buFont typeface="Arial" pitchFamily="34" charset="0"/>
              <a:buChar char="•"/>
            </a:pPr>
            <a:r>
              <a:rPr lang="en-US" b="1" dirty="0"/>
              <a:t>Member Name </a:t>
            </a:r>
            <a:r>
              <a:rPr lang="en-US" dirty="0"/>
              <a:t>= Displays the members LAST NAME, FIRST NAME</a:t>
            </a:r>
          </a:p>
          <a:p>
            <a:pPr marL="171450" indent="-171450">
              <a:buFont typeface="Arial" pitchFamily="34" charset="0"/>
              <a:buChar char="•"/>
            </a:pPr>
            <a:endParaRPr lang="en-US" dirty="0"/>
          </a:p>
          <a:p>
            <a:pPr marL="628650" lvl="1" indent="-171450">
              <a:buFont typeface="Arial" pitchFamily="34" charset="0"/>
              <a:buChar char="•"/>
            </a:pPr>
            <a:r>
              <a:rPr lang="en-US" b="1" dirty="0"/>
              <a:t>DOB</a:t>
            </a:r>
            <a:r>
              <a:rPr lang="en-US" dirty="0"/>
              <a:t> = Displays the member’s date of birth MM/DD/YYYY</a:t>
            </a:r>
          </a:p>
          <a:p>
            <a:pPr marL="171450" indent="-171450">
              <a:buFont typeface="Arial" pitchFamily="34" charset="0"/>
              <a:buChar char="•"/>
            </a:pPr>
            <a:endParaRPr lang="en-US" dirty="0"/>
          </a:p>
          <a:p>
            <a:pPr marL="628650" lvl="1" indent="-171450">
              <a:buFont typeface="Arial" pitchFamily="34" charset="0"/>
              <a:buChar char="•"/>
            </a:pPr>
            <a:r>
              <a:rPr lang="en-US" b="1" dirty="0"/>
              <a:t>Member SSN </a:t>
            </a:r>
            <a:r>
              <a:rPr lang="en-US" dirty="0"/>
              <a:t>= Displays the member’s Social Security Number </a:t>
            </a:r>
          </a:p>
          <a:p>
            <a:pPr marL="171450" indent="-171450">
              <a:buFont typeface="Arial" pitchFamily="34" charset="0"/>
              <a:buChar char="•"/>
            </a:pPr>
            <a:endParaRPr lang="en-US" dirty="0"/>
          </a:p>
          <a:p>
            <a:pPr marL="628650" lvl="1" indent="-171450">
              <a:buFont typeface="Arial" pitchFamily="34" charset="0"/>
              <a:buChar char="•"/>
            </a:pPr>
            <a:r>
              <a:rPr lang="en-US" b="1" dirty="0"/>
              <a:t>City</a:t>
            </a:r>
            <a:r>
              <a:rPr lang="en-US" dirty="0"/>
              <a:t> = Displays the member’s City</a:t>
            </a:r>
          </a:p>
          <a:p>
            <a:pPr marL="171450" indent="-171450">
              <a:buFont typeface="Arial" pitchFamily="34" charset="0"/>
              <a:buChar char="•"/>
            </a:pPr>
            <a:endParaRPr lang="en-US" dirty="0"/>
          </a:p>
          <a:p>
            <a:pPr marL="628650" lvl="1" indent="-171450">
              <a:buFont typeface="Arial" pitchFamily="34" charset="0"/>
              <a:buChar char="•"/>
            </a:pPr>
            <a:r>
              <a:rPr lang="en-US" b="1" dirty="0"/>
              <a:t>State</a:t>
            </a:r>
            <a:r>
              <a:rPr lang="en-US" dirty="0"/>
              <a:t> = Displays the member’s State</a:t>
            </a:r>
          </a:p>
          <a:p>
            <a:pPr marL="171450" indent="-171450">
              <a:buFont typeface="Arial" pitchFamily="34" charset="0"/>
              <a:buChar char="•"/>
            </a:pPr>
            <a:endParaRPr lang="en-US" dirty="0"/>
          </a:p>
          <a:p>
            <a:pPr marL="628650" lvl="1" indent="-171450">
              <a:buFont typeface="Arial" pitchFamily="34" charset="0"/>
              <a:buChar char="•"/>
            </a:pPr>
            <a:r>
              <a:rPr lang="en-US" b="1" dirty="0"/>
              <a:t>PCP</a:t>
            </a:r>
            <a:r>
              <a:rPr lang="en-US" dirty="0"/>
              <a:t> = If member is enrolled in HMO Plan, displays the member’s Health Center Affiliation.  </a:t>
            </a:r>
            <a:r>
              <a:rPr lang="en-US" b="1" dirty="0"/>
              <a:t>Note</a:t>
            </a:r>
            <a:r>
              <a:rPr lang="en-US" dirty="0"/>
              <a:t>:  In order to see everything in the box, you will need to “mouse-over” the field to see all of the text.  </a:t>
            </a:r>
          </a:p>
        </p:txBody>
      </p:sp>
      <p:sp>
        <p:nvSpPr>
          <p:cNvPr id="4" name="Slide Number Placeholder 3"/>
          <p:cNvSpPr>
            <a:spLocks noGrp="1"/>
          </p:cNvSpPr>
          <p:nvPr>
            <p:ph type="sldNum" sz="quarter" idx="10"/>
          </p:nvPr>
        </p:nvSpPr>
        <p:spPr/>
        <p:txBody>
          <a:bodyPr/>
          <a:lstStyle/>
          <a:p>
            <a:fld id="{2409B2F8-B6B5-42EB-BD99-CBEDEE267249}" type="slidenum">
              <a:rPr lang="en-US" smtClean="0"/>
              <a:t>19</a:t>
            </a:fld>
            <a:endParaRPr lang="en-US"/>
          </a:p>
        </p:txBody>
      </p:sp>
    </p:spTree>
    <p:extLst>
      <p:ext uri="{BB962C8B-B14F-4D97-AF65-F5344CB8AC3E}">
        <p14:creationId xmlns:p14="http://schemas.microsoft.com/office/powerpoint/2010/main" val="3499533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There are several Working Environments available, make sure the participant chooses the correct Working Environment for the task at hand, for example, during training, the appropriate Working Environment may be different than the Working Environment needed for production.  The example above shows the HMSA MCR Production being selected from the drop-down menu.</a:t>
            </a:r>
          </a:p>
        </p:txBody>
      </p:sp>
      <p:sp>
        <p:nvSpPr>
          <p:cNvPr id="4" name="Slide Number Placeholder 3"/>
          <p:cNvSpPr>
            <a:spLocks noGrp="1"/>
          </p:cNvSpPr>
          <p:nvPr>
            <p:ph type="sldNum" sz="quarter" idx="10"/>
          </p:nvPr>
        </p:nvSpPr>
        <p:spPr/>
        <p:txBody>
          <a:bodyPr/>
          <a:lstStyle/>
          <a:p>
            <a:fld id="{2409B2F8-B6B5-42EB-BD99-CBEDEE267249}" type="slidenum">
              <a:rPr lang="en-US" smtClean="0"/>
              <a:t>2</a:t>
            </a:fld>
            <a:endParaRPr lang="en-US"/>
          </a:p>
        </p:txBody>
      </p:sp>
    </p:spTree>
    <p:extLst>
      <p:ext uri="{BB962C8B-B14F-4D97-AF65-F5344CB8AC3E}">
        <p14:creationId xmlns:p14="http://schemas.microsoft.com/office/powerpoint/2010/main" val="610294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eaLnBrk="1" hangingPunct="1"/>
            <a:r>
              <a:rPr lang="en-US" dirty="0"/>
              <a:t>The Dates of Service “section” or “box” on the Claim tab display the earliest services date on the claim “From” and the latest service date on the claim “To”.  It is possible that the dates will be equal.</a:t>
            </a:r>
          </a:p>
          <a:p>
            <a:pPr eaLnBrk="1" hangingPunct="1"/>
            <a:endParaRPr lang="en-US" dirty="0"/>
          </a:p>
          <a:p>
            <a:pPr marL="628650" lvl="1" indent="-171450" eaLnBrk="1" hangingPunct="1">
              <a:buFont typeface="Arial" pitchFamily="34" charset="0"/>
              <a:buChar char="•"/>
            </a:pPr>
            <a:r>
              <a:rPr lang="en-US" b="1" dirty="0"/>
              <a:t>Prior </a:t>
            </a:r>
            <a:r>
              <a:rPr lang="en-US" b="1" dirty="0" err="1"/>
              <a:t>Auth</a:t>
            </a:r>
            <a:r>
              <a:rPr lang="en-US" b="1" dirty="0"/>
              <a:t> </a:t>
            </a:r>
            <a:r>
              <a:rPr lang="en-US" dirty="0"/>
              <a:t>= May display a value that was submitted by the provider.  This value is not used during claims processing.  Mapped from HCFA 1500 Form Locator 23  </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Amount Paid </a:t>
            </a:r>
            <a:r>
              <a:rPr lang="en-US" dirty="0"/>
              <a:t>= This amount represents the value from the HCFA 1500 Form Locator 29</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Total Charges </a:t>
            </a:r>
            <a:r>
              <a:rPr lang="en-US" dirty="0"/>
              <a:t>= This amount represents the value from the HCFA 1500 Form Locator 28</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Pat Control No </a:t>
            </a:r>
            <a:r>
              <a:rPr lang="en-US" dirty="0"/>
              <a:t>= This represents the value from HCFA 1500 Form Locator 26</a:t>
            </a:r>
          </a:p>
          <a:p>
            <a:pPr marL="171450" indent="-171450" eaLnBrk="1" hangingPunct="1">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20</a:t>
            </a:fld>
            <a:endParaRPr lang="en-US"/>
          </a:p>
        </p:txBody>
      </p:sp>
    </p:spTree>
    <p:extLst>
      <p:ext uri="{BB962C8B-B14F-4D97-AF65-F5344CB8AC3E}">
        <p14:creationId xmlns:p14="http://schemas.microsoft.com/office/powerpoint/2010/main" val="23647439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normAutofit fontScale="85000" lnSpcReduction="20000"/>
          </a:bodyPr>
          <a:lstStyle/>
          <a:p>
            <a:r>
              <a:rPr lang="en-US" dirty="0"/>
              <a:t>Now we are going to cover the Payment Information “section” or “box as displayed on the Claim tab.  If a claim is “in process” some of these fields may be blank. </a:t>
            </a:r>
          </a:p>
          <a:p>
            <a:endParaRPr lang="en-US" dirty="0"/>
          </a:p>
          <a:p>
            <a:pPr marL="628650" lvl="1" indent="-171450">
              <a:buFont typeface="Arial" pitchFamily="34" charset="0"/>
              <a:buChar char="•"/>
            </a:pPr>
            <a:r>
              <a:rPr lang="en-US" b="1" dirty="0"/>
              <a:t>OK Pay Date </a:t>
            </a:r>
            <a:r>
              <a:rPr lang="en-US" dirty="0"/>
              <a:t>= Represents the date and time that “OK TO PAY” was selected during the claim processing cycle.</a:t>
            </a:r>
          </a:p>
          <a:p>
            <a:pPr marL="171450" indent="-171450">
              <a:buFont typeface="Arial" pitchFamily="34" charset="0"/>
              <a:buChar char="•"/>
            </a:pPr>
            <a:endParaRPr lang="en-US" dirty="0"/>
          </a:p>
          <a:p>
            <a:pPr marL="628650" lvl="1" indent="-171450">
              <a:buFont typeface="Arial" pitchFamily="34" charset="0"/>
              <a:buChar char="•"/>
            </a:pPr>
            <a:r>
              <a:rPr lang="en-US" b="1" dirty="0"/>
              <a:t>OK To Pay By </a:t>
            </a:r>
            <a:r>
              <a:rPr lang="en-US" dirty="0"/>
              <a:t>= Represents the identification number of the person, or the process that selected “OK TO PAY”.</a:t>
            </a:r>
          </a:p>
          <a:p>
            <a:pPr marL="171450" indent="-171450">
              <a:buFont typeface="Arial" pitchFamily="34" charset="0"/>
              <a:buChar char="•"/>
            </a:pPr>
            <a:endParaRPr lang="en-US" dirty="0"/>
          </a:p>
          <a:p>
            <a:pPr marL="628650" lvl="1" indent="-171450">
              <a:buFont typeface="Arial" pitchFamily="34" charset="0"/>
              <a:buChar char="•"/>
            </a:pPr>
            <a:r>
              <a:rPr lang="en-US" b="1" dirty="0"/>
              <a:t>Paid Date </a:t>
            </a:r>
            <a:r>
              <a:rPr lang="en-US" dirty="0"/>
              <a:t>= Displays the date the claim was “paid” – the date that is on the check and associated documentation (RTM/RTP)</a:t>
            </a:r>
          </a:p>
          <a:p>
            <a:pPr marL="171450" indent="-171450">
              <a:buFont typeface="Arial" pitchFamily="34" charset="0"/>
              <a:buChar char="•"/>
            </a:pPr>
            <a:endParaRPr lang="en-US" dirty="0"/>
          </a:p>
          <a:p>
            <a:pPr marL="628650" lvl="1" indent="-171450">
              <a:buFont typeface="Arial" pitchFamily="34" charset="0"/>
              <a:buChar char="•"/>
            </a:pPr>
            <a:r>
              <a:rPr lang="en-US" b="1" dirty="0"/>
              <a:t>Check Number </a:t>
            </a:r>
            <a:r>
              <a:rPr lang="en-US" dirty="0"/>
              <a:t>= Displays the Check Number printed for full or partial payment </a:t>
            </a:r>
          </a:p>
          <a:p>
            <a:pPr marL="171450" indent="-171450">
              <a:buFont typeface="Arial" pitchFamily="34" charset="0"/>
              <a:buChar char="•"/>
            </a:pPr>
            <a:endParaRPr lang="en-US" dirty="0"/>
          </a:p>
          <a:p>
            <a:pPr marL="628650" lvl="1" indent="-171450">
              <a:buFont typeface="Arial" pitchFamily="34" charset="0"/>
              <a:buChar char="•"/>
            </a:pPr>
            <a:r>
              <a:rPr lang="en-US" b="1" dirty="0"/>
              <a:t>Plan CRN </a:t>
            </a:r>
            <a:r>
              <a:rPr lang="en-US" dirty="0"/>
              <a:t>= This is the Document Control Number (DCN, also</a:t>
            </a:r>
            <a:r>
              <a:rPr lang="en-US" baseline="0" dirty="0"/>
              <a:t> known as the microfilm number</a:t>
            </a:r>
            <a:r>
              <a:rPr lang="en-US" dirty="0"/>
              <a:t>).  This number often times matches the number that is displayed in the “Local Use” field, but the difference between the two numbers is that the number in the Plan CRN field can NOT be changed, once entered (the Local Use number can be changed).  The following list decodes</a:t>
            </a:r>
            <a:r>
              <a:rPr lang="en-US" baseline="0" dirty="0"/>
              <a:t> the first letter of the Plan CRN and also tells where the image of the claim can be found:</a:t>
            </a:r>
          </a:p>
          <a:p>
            <a:pPr marL="1085850" lvl="2" indent="-171450">
              <a:buFont typeface="Arial" pitchFamily="34" charset="0"/>
              <a:buChar char="•"/>
            </a:pPr>
            <a:r>
              <a:rPr lang="en-US" b="1" baseline="0" dirty="0"/>
              <a:t>X = EDI</a:t>
            </a:r>
            <a:r>
              <a:rPr lang="en-US" baseline="0" dirty="0"/>
              <a:t>		837 Database</a:t>
            </a:r>
          </a:p>
          <a:p>
            <a:pPr marL="1085850" lvl="2" indent="-171450">
              <a:buFont typeface="Arial" pitchFamily="34" charset="0"/>
              <a:buChar char="•"/>
            </a:pPr>
            <a:r>
              <a:rPr lang="en-US" b="1" baseline="0" dirty="0"/>
              <a:t>C = Cross-over</a:t>
            </a:r>
            <a:r>
              <a:rPr lang="en-US" b="1" dirty="0"/>
              <a:t> </a:t>
            </a:r>
            <a:r>
              <a:rPr lang="en-US" dirty="0"/>
              <a:t>	837 Database</a:t>
            </a:r>
          </a:p>
          <a:p>
            <a:pPr marL="1085850" lvl="2" indent="-171450">
              <a:buFont typeface="Arial" pitchFamily="34" charset="0"/>
              <a:buChar char="•"/>
            </a:pPr>
            <a:r>
              <a:rPr lang="en-US" b="1" dirty="0"/>
              <a:t>P = Cross-over</a:t>
            </a:r>
            <a:r>
              <a:rPr lang="en-US" dirty="0"/>
              <a:t>	837 Database</a:t>
            </a:r>
          </a:p>
          <a:p>
            <a:pPr marL="1085850" lvl="2" indent="-171450">
              <a:buFont typeface="Arial" pitchFamily="34" charset="0"/>
              <a:buChar char="•"/>
            </a:pPr>
            <a:r>
              <a:rPr lang="en-US" b="1" dirty="0"/>
              <a:t>A = Hard copy</a:t>
            </a:r>
            <a:r>
              <a:rPr lang="en-US" dirty="0"/>
              <a:t>	</a:t>
            </a:r>
            <a:r>
              <a:rPr lang="en-US" dirty="0" err="1"/>
              <a:t>Documentum</a:t>
            </a:r>
            <a:endParaRPr lang="en-US" dirty="0"/>
          </a:p>
          <a:p>
            <a:pPr marL="1543050" lvl="3" indent="-171450">
              <a:buFont typeface="Arial" pitchFamily="34" charset="0"/>
              <a:buChar char="•"/>
            </a:pPr>
            <a:r>
              <a:rPr lang="en-US" dirty="0"/>
              <a:t>When searching in </a:t>
            </a:r>
            <a:r>
              <a:rPr lang="en-US" dirty="0" err="1"/>
              <a:t>Documentum</a:t>
            </a:r>
            <a:r>
              <a:rPr lang="en-US" dirty="0"/>
              <a:t>, the following criteria must be used from the Advanced Search tab:</a:t>
            </a:r>
          </a:p>
          <a:p>
            <a:pPr marL="2000250" lvl="4" indent="-171450">
              <a:buFont typeface="Arial" pitchFamily="34" charset="0"/>
              <a:buChar char="•"/>
            </a:pPr>
            <a:r>
              <a:rPr lang="en-US" b="1" dirty="0"/>
              <a:t>Object Type </a:t>
            </a:r>
            <a:r>
              <a:rPr lang="en-US" dirty="0"/>
              <a:t>= Claim (</a:t>
            </a:r>
            <a:r>
              <a:rPr lang="en-US" dirty="0" err="1"/>
              <a:t>hmsa_claim</a:t>
            </a:r>
            <a:r>
              <a:rPr lang="en-US" dirty="0"/>
              <a:t>)</a:t>
            </a:r>
          </a:p>
          <a:p>
            <a:pPr marL="2000250" lvl="4" indent="-171450">
              <a:buFont typeface="Arial" pitchFamily="34" charset="0"/>
              <a:buChar char="•"/>
            </a:pPr>
            <a:r>
              <a:rPr lang="en-US" b="1" dirty="0"/>
              <a:t>Properties</a:t>
            </a:r>
            <a:r>
              <a:rPr lang="en-US" dirty="0"/>
              <a:t> = Document Control Number</a:t>
            </a:r>
          </a:p>
          <a:p>
            <a:pPr marL="2000250" lvl="4" indent="-171450">
              <a:buFont typeface="Arial" pitchFamily="34" charset="0"/>
              <a:buChar char="•"/>
            </a:pPr>
            <a:r>
              <a:rPr lang="en-US" b="1" dirty="0"/>
              <a:t>=</a:t>
            </a:r>
          </a:p>
          <a:p>
            <a:pPr marL="2457450" lvl="5" indent="-171450">
              <a:buFont typeface="Arial" pitchFamily="34" charset="0"/>
              <a:buChar char="•"/>
            </a:pPr>
            <a:r>
              <a:rPr lang="en-US" dirty="0"/>
              <a:t>Drop the “A”</a:t>
            </a:r>
            <a:r>
              <a:rPr lang="en-US" baseline="0" dirty="0"/>
              <a:t> and enter the 11-position number, it may be necessary to drop the last three digits from the Plan CRN if the number of digits exceeds 11.</a:t>
            </a:r>
            <a:endParaRPr lang="en-US" dirty="0"/>
          </a:p>
          <a:p>
            <a:pPr marL="1085850" lvl="2" indent="-171450">
              <a:buFont typeface="Arial" pitchFamily="34" charset="0"/>
              <a:buChar char="•"/>
            </a:pPr>
            <a:endParaRPr lang="en-US" dirty="0"/>
          </a:p>
          <a:p>
            <a:pPr marL="171450" indent="-171450" eaLnBrk="1" hangingPunct="1">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21</a:t>
            </a:fld>
            <a:endParaRPr lang="en-US" dirty="0"/>
          </a:p>
        </p:txBody>
      </p:sp>
    </p:spTree>
    <p:extLst>
      <p:ext uri="{BB962C8B-B14F-4D97-AF65-F5344CB8AC3E}">
        <p14:creationId xmlns:p14="http://schemas.microsoft.com/office/powerpoint/2010/main" val="1645741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Now we are going to cover the Enrollment “section” or “box as displayed on the Claim tab.</a:t>
            </a:r>
          </a:p>
          <a:p>
            <a:endParaRPr lang="en-US" dirty="0"/>
          </a:p>
          <a:p>
            <a:pPr marL="628650" lvl="1" indent="-171450">
              <a:buFont typeface="Arial" pitchFamily="34" charset="0"/>
              <a:buChar char="•"/>
            </a:pPr>
            <a:r>
              <a:rPr lang="en-US" b="1" dirty="0"/>
              <a:t>Effective</a:t>
            </a:r>
            <a:r>
              <a:rPr lang="en-US" dirty="0"/>
              <a:t> = Displays the effective date of the coverage that was selected for this claim</a:t>
            </a:r>
          </a:p>
          <a:p>
            <a:pPr marL="171450" indent="-171450">
              <a:buFont typeface="Arial" pitchFamily="34" charset="0"/>
              <a:buChar char="•"/>
            </a:pPr>
            <a:endParaRPr lang="en-US" dirty="0"/>
          </a:p>
          <a:p>
            <a:pPr marL="628650" lvl="1" indent="-171450">
              <a:buFont typeface="Arial" pitchFamily="34" charset="0"/>
              <a:buChar char="•"/>
            </a:pPr>
            <a:r>
              <a:rPr lang="en-US" b="1" dirty="0"/>
              <a:t>Terminate</a:t>
            </a:r>
            <a:r>
              <a:rPr lang="en-US" dirty="0"/>
              <a:t> = Displays the termination date of the coverage that was selected for this claim – will be blank if the coverage is not terminated.</a:t>
            </a:r>
          </a:p>
          <a:p>
            <a:pPr marL="171450" indent="-171450">
              <a:buFont typeface="Arial" pitchFamily="34" charset="0"/>
              <a:buChar char="•"/>
            </a:pPr>
            <a:endParaRPr lang="en-US" dirty="0"/>
          </a:p>
          <a:p>
            <a:pPr marL="628650" lvl="1" indent="-171450">
              <a:buFont typeface="Arial" pitchFamily="34" charset="0"/>
              <a:buChar char="•"/>
            </a:pPr>
            <a:r>
              <a:rPr lang="en-US" b="1" dirty="0"/>
              <a:t>Status </a:t>
            </a:r>
            <a:r>
              <a:rPr lang="en-US" dirty="0"/>
              <a:t>= Indicates whether HMSA is the Primary or Secondary insurance for the processing of this claim. </a:t>
            </a:r>
          </a:p>
          <a:p>
            <a:pPr marL="171450" indent="-171450">
              <a:buFont typeface="Arial" pitchFamily="34" charset="0"/>
              <a:buChar char="•"/>
            </a:pPr>
            <a:endParaRPr lang="en-US" dirty="0"/>
          </a:p>
          <a:p>
            <a:pPr marL="628650" lvl="1" indent="-171450">
              <a:buFont typeface="Arial" pitchFamily="34" charset="0"/>
              <a:buChar char="•"/>
            </a:pPr>
            <a:r>
              <a:rPr lang="en-US" b="1" dirty="0"/>
              <a:t>Plan</a:t>
            </a:r>
            <a:r>
              <a:rPr lang="en-US" dirty="0"/>
              <a:t> = Displays the HMSA Plan information</a:t>
            </a:r>
          </a:p>
          <a:p>
            <a:pPr marL="0" indent="0">
              <a:buFont typeface="Arial" pitchFamily="34" charset="0"/>
              <a:buNone/>
            </a:pPr>
            <a:endParaRPr lang="en-US" dirty="0"/>
          </a:p>
          <a:p>
            <a:pPr marL="628650" lvl="1" indent="-171450">
              <a:buFont typeface="Arial" pitchFamily="34" charset="0"/>
              <a:buChar char="•"/>
            </a:pPr>
            <a:r>
              <a:rPr lang="en-US" b="1" dirty="0"/>
              <a:t>Sponsor/Sec. ID </a:t>
            </a:r>
            <a:r>
              <a:rPr lang="en-US" dirty="0"/>
              <a:t>= Displays the Sponsor or Group Name and the QNXT Secondary ID</a:t>
            </a:r>
          </a:p>
        </p:txBody>
      </p:sp>
      <p:sp>
        <p:nvSpPr>
          <p:cNvPr id="4" name="Slide Number Placeholder 3"/>
          <p:cNvSpPr>
            <a:spLocks noGrp="1"/>
          </p:cNvSpPr>
          <p:nvPr>
            <p:ph type="sldNum" sz="quarter" idx="10"/>
          </p:nvPr>
        </p:nvSpPr>
        <p:spPr/>
        <p:txBody>
          <a:bodyPr/>
          <a:lstStyle/>
          <a:p>
            <a:fld id="{2409B2F8-B6B5-42EB-BD99-CBEDEE267249}" type="slidenum">
              <a:rPr lang="en-US" smtClean="0"/>
              <a:t>22</a:t>
            </a:fld>
            <a:endParaRPr lang="en-US"/>
          </a:p>
        </p:txBody>
      </p:sp>
    </p:spTree>
    <p:extLst>
      <p:ext uri="{BB962C8B-B14F-4D97-AF65-F5344CB8AC3E}">
        <p14:creationId xmlns:p14="http://schemas.microsoft.com/office/powerpoint/2010/main" val="42011081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normAutofit fontScale="92500" lnSpcReduction="10000"/>
          </a:bodyPr>
          <a:lstStyle/>
          <a:p>
            <a:r>
              <a:rPr lang="en-US" dirty="0"/>
              <a:t>Now we are going to cover the Is Patient Condition Related To “section” or “box as displayed on the Claim tab.</a:t>
            </a:r>
          </a:p>
          <a:p>
            <a:endParaRPr lang="en-US" dirty="0"/>
          </a:p>
          <a:p>
            <a:pPr marL="628650" lvl="1" indent="-171450">
              <a:buFont typeface="Arial" pitchFamily="34" charset="0"/>
              <a:buChar char="•"/>
            </a:pPr>
            <a:r>
              <a:rPr lang="en-US" b="1" dirty="0"/>
              <a:t>Employment = </a:t>
            </a:r>
            <a:r>
              <a:rPr lang="en-US" dirty="0"/>
              <a:t>If checked, a “Third Party” may be liable for the claim.  This is a flag for the Third Party</a:t>
            </a:r>
            <a:r>
              <a:rPr lang="en-US" baseline="0" dirty="0"/>
              <a:t> Liability (TPL) unit to begin an investigation.</a:t>
            </a:r>
            <a:r>
              <a:rPr lang="en-US" dirty="0"/>
              <a:t> </a:t>
            </a:r>
          </a:p>
          <a:p>
            <a:pPr marL="457200" lvl="1" indent="0">
              <a:buFont typeface="Arial" pitchFamily="34" charset="0"/>
              <a:buNone/>
            </a:pPr>
            <a:endParaRPr lang="en-US" dirty="0"/>
          </a:p>
          <a:p>
            <a:pPr marL="628650" lvl="1" indent="-171450">
              <a:buFont typeface="Arial" pitchFamily="34" charset="0"/>
              <a:buChar char="•"/>
            </a:pPr>
            <a:r>
              <a:rPr lang="en-US" b="1" dirty="0"/>
              <a:t>Auto Accident</a:t>
            </a:r>
            <a:r>
              <a:rPr lang="en-US" dirty="0"/>
              <a:t>= If checked, a “Third Party” may be liable for the claim.  This is a flag for the Third Party</a:t>
            </a:r>
            <a:r>
              <a:rPr lang="en-US" baseline="0" dirty="0"/>
              <a:t> Liability (TPL) unit to begin an investigation.</a:t>
            </a:r>
          </a:p>
          <a:p>
            <a:pPr marL="457200" lvl="1" indent="0">
              <a:buFont typeface="Arial" pitchFamily="34" charset="0"/>
              <a:buNone/>
            </a:pPr>
            <a:r>
              <a:rPr lang="en-US" dirty="0"/>
              <a:t> </a:t>
            </a:r>
          </a:p>
          <a:p>
            <a:pPr marL="628650" lvl="1" indent="-171450">
              <a:buFont typeface="Arial" pitchFamily="34" charset="0"/>
              <a:buChar char="•"/>
            </a:pPr>
            <a:r>
              <a:rPr lang="en-US" b="1" dirty="0"/>
              <a:t>Other Accident </a:t>
            </a:r>
            <a:r>
              <a:rPr lang="en-US" dirty="0"/>
              <a:t>= If checked, a “Third Party” may be liable for the claim.  This is a flag for the Third Party</a:t>
            </a:r>
            <a:r>
              <a:rPr lang="en-US" baseline="0" dirty="0"/>
              <a:t> Liability (TPL) unit to begin an investigation.</a:t>
            </a:r>
            <a:r>
              <a:rPr lang="en-US" dirty="0"/>
              <a:t> </a:t>
            </a:r>
          </a:p>
          <a:p>
            <a:pPr marL="171450" indent="-171450">
              <a:buFont typeface="Arial" pitchFamily="34" charset="0"/>
              <a:buChar char="•"/>
            </a:pPr>
            <a:endParaRPr lang="en-US" dirty="0"/>
          </a:p>
          <a:p>
            <a:pPr marL="628650" lvl="1" indent="-171450">
              <a:buFont typeface="Arial" pitchFamily="34" charset="0"/>
              <a:buChar char="•"/>
            </a:pPr>
            <a:r>
              <a:rPr lang="en-US" b="1" dirty="0"/>
              <a:t>Date of Onset </a:t>
            </a:r>
            <a:r>
              <a:rPr lang="en-US" dirty="0"/>
              <a:t>= This date represents the date from the HCFA 1500 Form Locator 14</a:t>
            </a:r>
          </a:p>
          <a:p>
            <a:pPr marL="171450" indent="-171450">
              <a:buFont typeface="Arial" pitchFamily="34" charset="0"/>
              <a:buChar char="•"/>
            </a:pPr>
            <a:endParaRPr lang="en-US" dirty="0"/>
          </a:p>
          <a:p>
            <a:pPr marL="628650" lvl="1" indent="-171450">
              <a:buFont typeface="Arial" pitchFamily="34" charset="0"/>
              <a:buChar char="•"/>
            </a:pPr>
            <a:r>
              <a:rPr lang="en-US" b="1" dirty="0"/>
              <a:t>Similar Illness </a:t>
            </a:r>
            <a:r>
              <a:rPr lang="en-US" dirty="0"/>
              <a:t>=This date represents the date from the HCFA 1500 Form Locator 15</a:t>
            </a:r>
          </a:p>
          <a:p>
            <a:pPr marL="171450" indent="-171450">
              <a:buFont typeface="Arial" pitchFamily="34" charset="0"/>
              <a:buChar char="•"/>
            </a:pPr>
            <a:endParaRPr lang="en-US" dirty="0"/>
          </a:p>
          <a:p>
            <a:pPr marL="628650" lvl="1" indent="-171450">
              <a:buFont typeface="Arial" pitchFamily="34" charset="0"/>
              <a:buChar char="•"/>
            </a:pPr>
            <a:r>
              <a:rPr lang="en-US" b="1" dirty="0"/>
              <a:t>Inpatient Admit</a:t>
            </a:r>
            <a:r>
              <a:rPr lang="en-US" dirty="0"/>
              <a:t>= This date represents the date from the HCFA 1500 Form Locator 18</a:t>
            </a:r>
          </a:p>
          <a:p>
            <a:pPr marL="457200" lvl="1" indent="0">
              <a:buFont typeface="Arial" pitchFamily="34" charset="0"/>
              <a:buNone/>
            </a:pPr>
            <a:endParaRPr lang="en-US" dirty="0"/>
          </a:p>
          <a:p>
            <a:pPr marL="628650" lvl="1" indent="-171450">
              <a:buFont typeface="Arial" pitchFamily="34" charset="0"/>
              <a:buChar char="•"/>
            </a:pPr>
            <a:r>
              <a:rPr lang="en-US" b="1" dirty="0"/>
              <a:t>Inpatient Discharge </a:t>
            </a:r>
            <a:r>
              <a:rPr lang="en-US" dirty="0"/>
              <a:t>=This date represents the date from the HCFA 1500 Form Locator 18</a:t>
            </a:r>
          </a:p>
          <a:p>
            <a:pPr marL="171450" indent="-171450">
              <a:buFont typeface="Arial" pitchFamily="34" charset="0"/>
              <a:buChar char="•"/>
            </a:pPr>
            <a:endParaRPr lang="en-US" dirty="0"/>
          </a:p>
          <a:p>
            <a:pPr marL="628650" lvl="1" indent="-171450">
              <a:buFont typeface="Arial" pitchFamily="34" charset="0"/>
              <a:buChar char="•"/>
            </a:pPr>
            <a:r>
              <a:rPr lang="en-US" b="1" dirty="0"/>
              <a:t>Referring Physician</a:t>
            </a:r>
            <a:r>
              <a:rPr lang="en-US" dirty="0"/>
              <a:t> =This represents the value from the HCFA 1500 Form Locator 17</a:t>
            </a:r>
          </a:p>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23</a:t>
            </a:fld>
            <a:endParaRPr lang="en-US"/>
          </a:p>
        </p:txBody>
      </p:sp>
    </p:spTree>
    <p:extLst>
      <p:ext uri="{BB962C8B-B14F-4D97-AF65-F5344CB8AC3E}">
        <p14:creationId xmlns:p14="http://schemas.microsoft.com/office/powerpoint/2010/main" val="22042520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normAutofit fontScale="77500" lnSpcReduction="20000"/>
          </a:bodyPr>
          <a:lstStyle/>
          <a:p>
            <a:pPr eaLnBrk="1" hangingPunct="1"/>
            <a:r>
              <a:rPr lang="en-US" b="1" dirty="0"/>
              <a:t>Various check boxes….</a:t>
            </a:r>
          </a:p>
          <a:p>
            <a:pPr eaLnBrk="1" hangingPunct="1"/>
            <a:endParaRPr lang="en-US" dirty="0"/>
          </a:p>
          <a:p>
            <a:pPr marL="628650" lvl="1" indent="-171450" eaLnBrk="1" hangingPunct="1">
              <a:buFont typeface="Arial" pitchFamily="34" charset="0"/>
              <a:buChar char="•"/>
            </a:pPr>
            <a:r>
              <a:rPr lang="en-US" b="1" dirty="0"/>
              <a:t>Send Encounter to …. </a:t>
            </a:r>
            <a:r>
              <a:rPr lang="en-US" dirty="0"/>
              <a:t>= Derives the program from the member’s eligibility,</a:t>
            </a:r>
            <a:r>
              <a:rPr lang="en-US" baseline="0" dirty="0"/>
              <a:t> FEP, EUTF, etc., and provides the capability to send “encounter” information, but HMSA doesn’t do encounter processing, so even though checked this has no meaning.</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Reimburse Member </a:t>
            </a:r>
            <a:r>
              <a:rPr lang="en-US" dirty="0"/>
              <a:t>= If checked, indicates</a:t>
            </a:r>
            <a:r>
              <a:rPr lang="en-US" baseline="0" dirty="0"/>
              <a:t> whether payment for this claim has been directed to the member.</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Encounter Only </a:t>
            </a:r>
            <a:r>
              <a:rPr lang="en-US" dirty="0"/>
              <a:t>= HMSA does not do “encounter processing” </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Accept Assignment </a:t>
            </a:r>
            <a:r>
              <a:rPr lang="en-US" dirty="0"/>
              <a:t>= This drives certain processing related to Medicare Limiting charge, this should</a:t>
            </a:r>
            <a:r>
              <a:rPr lang="en-US" baseline="0" dirty="0"/>
              <a:t> always be populated for Private Business.</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Refund Requested </a:t>
            </a:r>
            <a:r>
              <a:rPr lang="en-US" dirty="0"/>
              <a:t>= Refunds are not  requested via QNXT so</a:t>
            </a:r>
            <a:r>
              <a:rPr lang="en-US" baseline="0" dirty="0"/>
              <a:t> this is N/A.</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Lien Payment </a:t>
            </a:r>
            <a:r>
              <a:rPr lang="en-US" dirty="0"/>
              <a:t>= Functionality not used at HMSA.</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MSP Claim</a:t>
            </a:r>
            <a:r>
              <a:rPr lang="en-US" b="1" baseline="0" dirty="0"/>
              <a:t> </a:t>
            </a:r>
            <a:r>
              <a:rPr lang="en-US" baseline="0" dirty="0"/>
              <a:t>=</a:t>
            </a:r>
            <a:r>
              <a:rPr lang="en-US" dirty="0"/>
              <a:t>Medicare Secondary Payer Specific only to Medicare – may be used in C Plus, but not in Private Business.</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Missing Information Release </a:t>
            </a:r>
            <a:r>
              <a:rPr lang="en-US" dirty="0"/>
              <a:t>= HMSA doesn’t use this – we use “Messages” instead.  Release of Information is linked to confidentiality/privacy</a:t>
            </a:r>
            <a:r>
              <a:rPr lang="en-US" baseline="0" dirty="0"/>
              <a:t> </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Preferred Benefit </a:t>
            </a:r>
            <a:r>
              <a:rPr lang="en-US" dirty="0"/>
              <a:t>= Configuration ability/functionality – HMSA doesn’t use this.</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Log Date </a:t>
            </a:r>
            <a:r>
              <a:rPr lang="en-US" dirty="0"/>
              <a:t>= This is</a:t>
            </a:r>
            <a:r>
              <a:rPr lang="en-US" baseline="0" dirty="0"/>
              <a:t> the date that the claim became available in QNXT.  The claim could have been “received” at HMSA prior to this date, but had to go through various editing processes and was not available for viewing in QNXT.  The “Clean Date” is actually considered the received date.</a:t>
            </a:r>
            <a:r>
              <a:rPr lang="en-US" dirty="0"/>
              <a:t>	</a:t>
            </a:r>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Claim Source </a:t>
            </a:r>
            <a:r>
              <a:rPr lang="en-US" dirty="0"/>
              <a:t>= Indicates</a:t>
            </a:r>
            <a:r>
              <a:rPr lang="en-US" baseline="0" dirty="0"/>
              <a:t> how the claim was received.</a:t>
            </a:r>
            <a:endParaRPr lang="en-US" dirty="0"/>
          </a:p>
          <a:p>
            <a:pPr marL="171450" indent="-171450" eaLnBrk="1" hangingPunct="1">
              <a:buFont typeface="Arial" pitchFamily="34" charset="0"/>
              <a:buChar char="•"/>
            </a:pPr>
            <a:endParaRPr lang="en-US" dirty="0"/>
          </a:p>
          <a:p>
            <a:pPr marL="628650" lvl="1" indent="-171450" eaLnBrk="1" hangingPunct="1">
              <a:buFont typeface="Arial" pitchFamily="34" charset="0"/>
              <a:buChar char="•"/>
            </a:pPr>
            <a:r>
              <a:rPr lang="en-US" b="1" dirty="0"/>
              <a:t>Local Use </a:t>
            </a:r>
            <a:r>
              <a:rPr lang="en-US" dirty="0"/>
              <a:t>= This is the “Microfilm” number, but unlike the Plan CRN, it</a:t>
            </a:r>
            <a:r>
              <a:rPr lang="en-US" baseline="0" dirty="0"/>
              <a:t> is possible to change this number.</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24</a:t>
            </a:fld>
            <a:endParaRPr lang="en-US"/>
          </a:p>
        </p:txBody>
      </p:sp>
    </p:spTree>
    <p:extLst>
      <p:ext uri="{BB962C8B-B14F-4D97-AF65-F5344CB8AC3E}">
        <p14:creationId xmlns:p14="http://schemas.microsoft.com/office/powerpoint/2010/main" val="150691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If a claim is entered in error, voiding it will remove it from the active claim inventory. When a claim is voided, claim header information is not removed from the database, but claim lines may be deleted from the claim record. </a:t>
            </a:r>
          </a:p>
          <a:p>
            <a:endParaRPr lang="en-US" dirty="0"/>
          </a:p>
          <a:p>
            <a:pPr marL="628650" lvl="1" indent="-171450">
              <a:buFont typeface="Arial" pitchFamily="34" charset="0"/>
              <a:buChar char="•"/>
            </a:pPr>
            <a:r>
              <a:rPr lang="en-US" dirty="0"/>
              <a:t>Only claims in the following</a:t>
            </a:r>
            <a:r>
              <a:rPr lang="en-US" baseline="0" dirty="0"/>
              <a:t> status can be VOIDED:  LOG, OPEN, ADJUDICATED, PEND, DENY and PAY</a:t>
            </a:r>
            <a:endParaRPr lang="en-US" dirty="0"/>
          </a:p>
          <a:p>
            <a:endParaRPr lang="en-US" dirty="0"/>
          </a:p>
          <a:p>
            <a:pPr marL="628650" lvl="1" indent="-171450">
              <a:buFont typeface="Arial" pitchFamily="34" charset="0"/>
              <a:buChar char="•"/>
            </a:pPr>
            <a:r>
              <a:rPr lang="en-US" dirty="0"/>
              <a:t>Users may search for voided claims, but voided claims will not appear in payment searches or on a remit to the provider. </a:t>
            </a:r>
          </a:p>
          <a:p>
            <a:endParaRPr lang="en-US"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effectLst/>
              </a:rPr>
              <a:t>Voided claims cannot be reversed! If a claim is voided in error, it must be reentered with a new claim number.</a:t>
            </a:r>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25</a:t>
            </a:fld>
            <a:endParaRPr lang="en-US"/>
          </a:p>
        </p:txBody>
      </p:sp>
    </p:spTree>
    <p:extLst>
      <p:ext uri="{BB962C8B-B14F-4D97-AF65-F5344CB8AC3E}">
        <p14:creationId xmlns:p14="http://schemas.microsoft.com/office/powerpoint/2010/main" val="3498830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“Next Step” is used during claim processing. When the user has the appropriate security this button saves/retains data that has been entered and prompts the user to go to the “Next Step” for entering claim information.  In this example, the Next Step, would be the Diagnosis Tab so the appropriate ICD-9 diagnosis</a:t>
            </a:r>
            <a:r>
              <a:rPr lang="en-US" baseline="0" dirty="0"/>
              <a:t> </a:t>
            </a:r>
            <a:r>
              <a:rPr lang="en-US" dirty="0"/>
              <a:t>information</a:t>
            </a:r>
            <a:r>
              <a:rPr lang="en-US" baseline="0" dirty="0"/>
              <a:t> can be entered or changed.</a:t>
            </a:r>
            <a:endParaRPr lang="en-US" dirty="0"/>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26</a:t>
            </a:fld>
            <a:endParaRPr lang="en-US"/>
          </a:p>
        </p:txBody>
      </p:sp>
    </p:spTree>
    <p:extLst>
      <p:ext uri="{BB962C8B-B14F-4D97-AF65-F5344CB8AC3E}">
        <p14:creationId xmlns:p14="http://schemas.microsoft.com/office/powerpoint/2010/main" val="2598082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eaLnBrk="1" hangingPunct="1"/>
            <a:r>
              <a:rPr lang="en-US" dirty="0"/>
              <a:t>The “Save” button is not recommended for normal use.  Takes the claim back to an “OPEN” status.</a:t>
            </a:r>
          </a:p>
        </p:txBody>
      </p:sp>
      <p:sp>
        <p:nvSpPr>
          <p:cNvPr id="4" name="Slide Number Placeholder 3"/>
          <p:cNvSpPr>
            <a:spLocks noGrp="1"/>
          </p:cNvSpPr>
          <p:nvPr>
            <p:ph type="sldNum" sz="quarter" idx="10"/>
          </p:nvPr>
        </p:nvSpPr>
        <p:spPr/>
        <p:txBody>
          <a:bodyPr/>
          <a:lstStyle/>
          <a:p>
            <a:fld id="{2409B2F8-B6B5-42EB-BD99-CBEDEE267249}" type="slidenum">
              <a:rPr lang="en-US" smtClean="0"/>
              <a:t>27</a:t>
            </a:fld>
            <a:endParaRPr lang="en-US"/>
          </a:p>
        </p:txBody>
      </p:sp>
    </p:spTree>
    <p:extLst>
      <p:ext uri="{BB962C8B-B14F-4D97-AF65-F5344CB8AC3E}">
        <p14:creationId xmlns:p14="http://schemas.microsoft.com/office/powerpoint/2010/main" val="1356785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eaLnBrk="1" hangingPunct="1"/>
            <a:r>
              <a:rPr lang="en-US" dirty="0"/>
              <a:t>Occasionally, claims are paid incorrectly. Such situations are remedied by reversing the claim. Typically, an adjustment claim is created for each claim reversal to correct a claim payment and to document processing decisions. </a:t>
            </a:r>
          </a:p>
          <a:p>
            <a:pPr eaLnBrk="1" hangingPunct="1"/>
            <a:endParaRPr lang="en-US" dirty="0"/>
          </a:p>
          <a:p>
            <a:pPr marL="628650" lvl="1" indent="-171450" eaLnBrk="1" hangingPunct="1">
              <a:buFont typeface="Arial" pitchFamily="34" charset="0"/>
              <a:buChar char="•"/>
            </a:pPr>
            <a:r>
              <a:rPr lang="en-US" dirty="0"/>
              <a:t>Reversal claims can only be created from “Finalized” paid claims.</a:t>
            </a:r>
          </a:p>
          <a:p>
            <a:pPr marL="628650" lvl="1" indent="-171450" eaLnBrk="1" hangingPunct="1">
              <a:buFont typeface="Arial" pitchFamily="34" charset="0"/>
              <a:buChar char="•"/>
            </a:pPr>
            <a:r>
              <a:rPr lang="en-US" dirty="0"/>
              <a:t>Denied claims cannot be reversed because no payment would</a:t>
            </a:r>
            <a:r>
              <a:rPr lang="en-US" baseline="0" dirty="0"/>
              <a:t> have been sent out for a denied claim.  If you attempt to reverse a denied claim, QNXT will ask if you want to create an adjustment claim.</a:t>
            </a:r>
          </a:p>
          <a:p>
            <a:pPr marL="628650" lvl="1" indent="-171450" eaLnBrk="1" hangingPunct="1">
              <a:buFont typeface="Arial" pitchFamily="34" charset="0"/>
              <a:buChar char="•"/>
            </a:pPr>
            <a:r>
              <a:rPr lang="en-US" baseline="0" dirty="0"/>
              <a:t>Reversal claims cannot be manually synchronized.  A reversal claim can be changed to REVSYNCH status only during original reversal claim creation or through a change in the associated adjustment claim status.</a:t>
            </a:r>
          </a:p>
          <a:p>
            <a:pPr marL="171450" indent="-171450" eaLnBrk="1" hangingPunct="1">
              <a:buFont typeface="Arial" pitchFamily="34" charset="0"/>
              <a:buChar char="•"/>
            </a:pPr>
            <a:endParaRPr lang="en-US" baseline="0" dirty="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a:t>When a claim is reversed, many of the amounts listed on the original claim will be designated as negative (-), which backs out the amounts on the original claim. When a reversal claim is created, the reversal claim's payment amount is assigned a negative dollar amount to clear the service line entries on the finalized claim, including payment amounts to the provider, utilization of the group, authorization units, and member accumulations. </a:t>
            </a:r>
          </a:p>
          <a:p>
            <a:pPr marL="0" indent="0" eaLnBrk="1" hangingPunct="1">
              <a:buFont typeface="Arial" pitchFamily="34" charset="0"/>
              <a:buNone/>
            </a:pPr>
            <a:endParaRPr lang="en-US" dirty="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a:t>If the amount that the provider was reimbursed is more than the corrected amount on the adjusted claim, the reversal will cause QNXT to deduct the difference from the provider's next payment, or to create a refund request or system refund.</a:t>
            </a:r>
            <a:r>
              <a:rPr lang="en-US" dirty="0">
                <a:solidFill>
                  <a:schemeClr val="tx1"/>
                </a:solidFill>
              </a:rPr>
              <a:t> </a:t>
            </a:r>
            <a:r>
              <a:rPr lang="en-US" dirty="0"/>
              <a:t>If the amount paid to the provider is less than the corrected amount, the reversal will cause QNXT to generate a payment for the additional amount owed. </a:t>
            </a:r>
          </a:p>
          <a:p>
            <a:pPr marL="0" indent="0" eaLnBrk="1" hangingPunct="1">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28</a:t>
            </a:fld>
            <a:endParaRPr lang="en-US"/>
          </a:p>
        </p:txBody>
      </p:sp>
    </p:spTree>
    <p:extLst>
      <p:ext uri="{BB962C8B-B14F-4D97-AF65-F5344CB8AC3E}">
        <p14:creationId xmlns:p14="http://schemas.microsoft.com/office/powerpoint/2010/main" val="13566813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Deny Claim button is used to deny</a:t>
            </a:r>
            <a:r>
              <a:rPr lang="en-US" baseline="0" dirty="0"/>
              <a:t> a claim “at the Claim Header”.  This button provides the functionality to deny or reject a claim prior to validation or adjudication.  </a:t>
            </a:r>
          </a:p>
          <a:p>
            <a:endParaRPr lang="en-US" baseline="0" dirty="0"/>
          </a:p>
          <a:p>
            <a:r>
              <a:rPr lang="en-US" baseline="0" dirty="0"/>
              <a:t>When this function is used, the EOB and REMIT messages window opens and prompts the user to select at least one EOB or REMIT message in order to continue.  The selected messages will be populated in the Explanation/Description of EOB field.</a:t>
            </a:r>
          </a:p>
          <a:p>
            <a:endParaRPr lang="en-US" baseline="0" dirty="0"/>
          </a:p>
          <a:p>
            <a:r>
              <a:rPr lang="en-US" baseline="0" dirty="0"/>
              <a:t>Once completed with this process, the claim’s status will be updated to DENY (then DENIED).</a:t>
            </a:r>
          </a:p>
        </p:txBody>
      </p:sp>
      <p:sp>
        <p:nvSpPr>
          <p:cNvPr id="4" name="Slide Number Placeholder 3"/>
          <p:cNvSpPr>
            <a:spLocks noGrp="1"/>
          </p:cNvSpPr>
          <p:nvPr>
            <p:ph type="sldNum" sz="quarter" idx="10"/>
          </p:nvPr>
        </p:nvSpPr>
        <p:spPr/>
        <p:txBody>
          <a:bodyPr/>
          <a:lstStyle/>
          <a:p>
            <a:fld id="{2409B2F8-B6B5-42EB-BD99-CBEDEE267249}" type="slidenum">
              <a:rPr lang="en-US" smtClean="0"/>
              <a:t>29</a:t>
            </a:fld>
            <a:endParaRPr lang="en-US"/>
          </a:p>
        </p:txBody>
      </p:sp>
    </p:spTree>
    <p:extLst>
      <p:ext uri="{BB962C8B-B14F-4D97-AF65-F5344CB8AC3E}">
        <p14:creationId xmlns:p14="http://schemas.microsoft.com/office/powerpoint/2010/main" val="2758556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Once in the appropriate Working Environment, click the link to the “Claims” module within the Administration Portal. </a:t>
            </a:r>
          </a:p>
        </p:txBody>
      </p:sp>
      <p:sp>
        <p:nvSpPr>
          <p:cNvPr id="4" name="Slide Number Placeholder 3"/>
          <p:cNvSpPr>
            <a:spLocks noGrp="1"/>
          </p:cNvSpPr>
          <p:nvPr>
            <p:ph type="sldNum" sz="quarter" idx="10"/>
          </p:nvPr>
        </p:nvSpPr>
        <p:spPr/>
        <p:txBody>
          <a:bodyPr/>
          <a:lstStyle/>
          <a:p>
            <a:fld id="{2409B2F8-B6B5-42EB-BD99-CBEDEE267249}" type="slidenum">
              <a:rPr lang="en-US" smtClean="0"/>
              <a:t>3</a:t>
            </a:fld>
            <a:endParaRPr lang="en-US"/>
          </a:p>
        </p:txBody>
      </p:sp>
    </p:spTree>
    <p:extLst>
      <p:ext uri="{BB962C8B-B14F-4D97-AF65-F5344CB8AC3E}">
        <p14:creationId xmlns:p14="http://schemas.microsoft.com/office/powerpoint/2010/main" val="19246631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Display Affiliation – This functionality is not enabled at HMSA at this time.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(Note:  Darla believes that this button may be a part of the “Enable Provider Affiliation Search” configuration.</a:t>
            </a:r>
            <a:r>
              <a:rPr lang="en-US" baseline="0" dirty="0"/>
              <a:t>  Details regarding this functionality can be found in QNXT Help under “Search for an Affiliated Rendering Provider topic).</a:t>
            </a:r>
            <a:endParaRPr lang="en-US" dirty="0"/>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30</a:t>
            </a:fld>
            <a:endParaRPr lang="en-US"/>
          </a:p>
        </p:txBody>
      </p:sp>
    </p:spTree>
    <p:extLst>
      <p:ext uri="{BB962C8B-B14F-4D97-AF65-F5344CB8AC3E}">
        <p14:creationId xmlns:p14="http://schemas.microsoft.com/office/powerpoint/2010/main" val="23185079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Referring Provider Information – This</a:t>
            </a:r>
            <a:r>
              <a:rPr lang="en-US" baseline="0" dirty="0"/>
              <a:t> area is intended to house the Referring Provider Information and </a:t>
            </a:r>
            <a:r>
              <a:rPr lang="en-US" dirty="0"/>
              <a:t>for HCFA 1500</a:t>
            </a:r>
            <a:r>
              <a:rPr lang="en-US" baseline="0" dirty="0"/>
              <a:t> claims (as in this example) the Referring Provider Information displays the Referring Physician Last Name and First Name from the HCFA 1500 form locator 17.   </a:t>
            </a:r>
          </a:p>
          <a:p>
            <a:endParaRPr lang="en-US" baseline="0" dirty="0"/>
          </a:p>
          <a:p>
            <a:r>
              <a:rPr lang="en-US" baseline="0" dirty="0"/>
              <a:t>There are special circumstances where other providers may be populated into this field, such as an “Ordering Provider” for DME/Supplier claims (for 5010 claims, HMSA will populate the Ordering Provider for these types of claims if there is no Referring Provider submitted on the claim).</a:t>
            </a:r>
          </a:p>
        </p:txBody>
      </p:sp>
      <p:sp>
        <p:nvSpPr>
          <p:cNvPr id="4" name="Slide Number Placeholder 3"/>
          <p:cNvSpPr>
            <a:spLocks noGrp="1"/>
          </p:cNvSpPr>
          <p:nvPr>
            <p:ph type="sldNum" sz="quarter" idx="10"/>
          </p:nvPr>
        </p:nvSpPr>
        <p:spPr/>
        <p:txBody>
          <a:bodyPr/>
          <a:lstStyle/>
          <a:p>
            <a:fld id="{2409B2F8-B6B5-42EB-BD99-CBEDEE267249}" type="slidenum">
              <a:rPr lang="en-US" smtClean="0"/>
              <a:t>31</a:t>
            </a:fld>
            <a:endParaRPr lang="en-US"/>
          </a:p>
        </p:txBody>
      </p:sp>
    </p:spTree>
    <p:extLst>
      <p:ext uri="{BB962C8B-B14F-4D97-AF65-F5344CB8AC3E}">
        <p14:creationId xmlns:p14="http://schemas.microsoft.com/office/powerpoint/2010/main" val="1696782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628650" lvl="1" indent="-171450">
              <a:buFont typeface="Arial" pitchFamily="34" charset="0"/>
              <a:buChar char="•"/>
            </a:pPr>
            <a:r>
              <a:rPr lang="en-US" b="1" dirty="0"/>
              <a:t>Sequence</a:t>
            </a:r>
            <a:r>
              <a:rPr lang="en-US" dirty="0"/>
              <a:t> = Represents</a:t>
            </a:r>
            <a:r>
              <a:rPr lang="en-US" baseline="0" dirty="0"/>
              <a:t> the numerical order of the diagnosis entered.</a:t>
            </a:r>
          </a:p>
          <a:p>
            <a:pPr marL="171450" indent="-171450">
              <a:buFont typeface="Arial" pitchFamily="34" charset="0"/>
              <a:buChar char="•"/>
            </a:pPr>
            <a:endParaRPr lang="en-US" baseline="0" dirty="0"/>
          </a:p>
          <a:p>
            <a:pPr marL="628650" lvl="1" indent="-171450">
              <a:buFont typeface="Arial" pitchFamily="34" charset="0"/>
              <a:buChar char="•"/>
            </a:pPr>
            <a:r>
              <a:rPr lang="en-US" b="1" baseline="0" dirty="0" err="1"/>
              <a:t>Diag</a:t>
            </a:r>
            <a:r>
              <a:rPr lang="en-US" baseline="0" dirty="0"/>
              <a:t> = The Diagnosis which is a five-digit ICD-9 code associated with the diagnosed condition.</a:t>
            </a:r>
          </a:p>
          <a:p>
            <a:pPr marL="171450" indent="-171450">
              <a:buFont typeface="Arial" pitchFamily="34" charset="0"/>
              <a:buChar char="•"/>
            </a:pPr>
            <a:endParaRPr lang="en-US" baseline="0" dirty="0"/>
          </a:p>
          <a:p>
            <a:pPr marL="628650" lvl="1" indent="-171450">
              <a:buFont typeface="Arial" pitchFamily="34" charset="0"/>
              <a:buChar char="•"/>
            </a:pPr>
            <a:r>
              <a:rPr lang="en-US" b="1" baseline="0" dirty="0"/>
              <a:t>Description</a:t>
            </a:r>
            <a:r>
              <a:rPr lang="en-US" baseline="0" dirty="0"/>
              <a:t> = Description is the name of the condition associated with the diagnosis.</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32</a:t>
            </a:fld>
            <a:endParaRPr lang="en-US"/>
          </a:p>
        </p:txBody>
      </p:sp>
    </p:spTree>
    <p:extLst>
      <p:ext uri="{BB962C8B-B14F-4D97-AF65-F5344CB8AC3E}">
        <p14:creationId xmlns:p14="http://schemas.microsoft.com/office/powerpoint/2010/main" val="23945753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“Select External Enrollment” area contains information about Coordination of Benefits enrollments on record for the member identified on the claim:</a:t>
            </a:r>
          </a:p>
          <a:p>
            <a:endParaRPr lang="en-US" dirty="0"/>
          </a:p>
          <a:p>
            <a:pPr marL="628650" lvl="1" indent="-171450">
              <a:buFont typeface="Arial" pitchFamily="34" charset="0"/>
              <a:buChar char="•"/>
            </a:pPr>
            <a:r>
              <a:rPr lang="en-US" b="1" dirty="0"/>
              <a:t>Enrollment ID </a:t>
            </a:r>
            <a:r>
              <a:rPr lang="en-US" b="0" dirty="0"/>
              <a:t>=</a:t>
            </a:r>
            <a:r>
              <a:rPr lang="en-US" dirty="0"/>
              <a:t> This field stores the QNXT internal id number for the COB enrollment.</a:t>
            </a:r>
          </a:p>
          <a:p>
            <a:pPr marL="628650" lvl="1" indent="-171450">
              <a:buFont typeface="Arial" pitchFamily="34" charset="0"/>
              <a:buChar char="•"/>
            </a:pPr>
            <a:r>
              <a:rPr lang="en-US" b="1" dirty="0"/>
              <a:t>Effective/Termination Date </a:t>
            </a:r>
            <a:r>
              <a:rPr lang="en-US" dirty="0"/>
              <a:t>= These fields store the beginning sand ending date of the health plan member’s COB</a:t>
            </a:r>
            <a:r>
              <a:rPr lang="en-US" baseline="0" dirty="0"/>
              <a:t> segment.</a:t>
            </a:r>
          </a:p>
          <a:p>
            <a:pPr marL="628650" lvl="1" indent="-171450">
              <a:buFont typeface="Arial" pitchFamily="34" charset="0"/>
              <a:buChar char="•"/>
            </a:pPr>
            <a:r>
              <a:rPr lang="en-US" b="1" baseline="0" dirty="0"/>
              <a:t>Segment Type </a:t>
            </a:r>
            <a:r>
              <a:rPr lang="en-US" baseline="0" dirty="0"/>
              <a:t>= Indicates whether the enrollment is internal or external.</a:t>
            </a:r>
          </a:p>
          <a:p>
            <a:pPr marL="628650" lvl="1" indent="-171450">
              <a:buFont typeface="Arial" pitchFamily="34" charset="0"/>
              <a:buChar char="•"/>
            </a:pPr>
            <a:r>
              <a:rPr lang="en-US" b="1" baseline="0" dirty="0"/>
              <a:t>Rate Code </a:t>
            </a:r>
            <a:r>
              <a:rPr lang="en-US" baseline="0" dirty="0"/>
              <a:t>= Displays the member’s rate code for this external enrollment.</a:t>
            </a:r>
          </a:p>
          <a:p>
            <a:pPr marL="628650" lvl="1" indent="-171450">
              <a:buFont typeface="Arial" pitchFamily="34" charset="0"/>
              <a:buChar char="•"/>
            </a:pPr>
            <a:r>
              <a:rPr lang="en-US" b="1" baseline="0" dirty="0"/>
              <a:t>Status</a:t>
            </a:r>
            <a:r>
              <a:rPr lang="en-US" baseline="0" dirty="0"/>
              <a:t> = Indicates whether the COB enrollment is primary or secondary.</a:t>
            </a:r>
          </a:p>
          <a:p>
            <a:pPr marL="628650" lvl="1" indent="-171450">
              <a:buFont typeface="Arial" pitchFamily="34" charset="0"/>
              <a:buChar char="•"/>
            </a:pPr>
            <a:r>
              <a:rPr lang="en-US" b="1" baseline="0" dirty="0"/>
              <a:t>External Carrier </a:t>
            </a:r>
            <a:r>
              <a:rPr lang="en-US" baseline="0" dirty="0"/>
              <a:t>= Displays the COB Carrier that manages the enrollment.</a:t>
            </a:r>
          </a:p>
          <a:p>
            <a:pPr marL="628650" lvl="1" indent="-171450">
              <a:buFont typeface="Arial" pitchFamily="34" charset="0"/>
              <a:buChar char="•"/>
            </a:pPr>
            <a:r>
              <a:rPr lang="en-US" b="1" baseline="0" dirty="0"/>
              <a:t>COB Type </a:t>
            </a:r>
            <a:r>
              <a:rPr lang="en-US" baseline="0" dirty="0"/>
              <a:t>= Indicates the COB carrier type; Group, Individual Auto, Medicare or Two Internals.</a:t>
            </a:r>
          </a:p>
          <a:p>
            <a:pPr marL="628650" lvl="1" indent="-171450">
              <a:buFont typeface="Arial" pitchFamily="34" charset="0"/>
              <a:buChar char="•"/>
            </a:pPr>
            <a:r>
              <a:rPr lang="en-US" b="1" baseline="0" dirty="0"/>
              <a:t>Coverage Type </a:t>
            </a:r>
            <a:r>
              <a:rPr lang="en-US" baseline="0" dirty="0"/>
              <a:t>= Indicates the COB enrollment’s type of coverage.</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33</a:t>
            </a:fld>
            <a:endParaRPr lang="en-US"/>
          </a:p>
        </p:txBody>
      </p:sp>
    </p:spTree>
    <p:extLst>
      <p:ext uri="{BB962C8B-B14F-4D97-AF65-F5344CB8AC3E}">
        <p14:creationId xmlns:p14="http://schemas.microsoft.com/office/powerpoint/2010/main" val="909724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normAutofit fontScale="85000" lnSpcReduction="20000"/>
          </a:bodyPr>
          <a:lstStyle/>
          <a:p>
            <a:r>
              <a:rPr lang="en-US" dirty="0"/>
              <a:t>Enter</a:t>
            </a:r>
            <a:r>
              <a:rPr lang="en-US" baseline="0" dirty="0"/>
              <a:t> External Totals to be Applied as COB area contains information about COB liability calculated on the claim.</a:t>
            </a:r>
          </a:p>
          <a:p>
            <a:endParaRPr lang="en-US" baseline="0" dirty="0"/>
          </a:p>
          <a:p>
            <a:pPr marL="628650" lvl="1" indent="-171450">
              <a:buFont typeface="Arial" pitchFamily="34" charset="0"/>
              <a:buChar char="•"/>
            </a:pPr>
            <a:r>
              <a:rPr lang="en-US" b="1" baseline="0" dirty="0"/>
              <a:t>Total Allowed Amount </a:t>
            </a:r>
            <a:r>
              <a:rPr lang="en-US" baseline="0" dirty="0"/>
              <a:t>= Enter the total amount allowed by the primary carrier.</a:t>
            </a:r>
          </a:p>
          <a:p>
            <a:pPr marL="628650" lvl="1" indent="-171450">
              <a:buFont typeface="Arial" pitchFamily="34" charset="0"/>
              <a:buChar char="•"/>
            </a:pPr>
            <a:r>
              <a:rPr lang="en-US" b="1" baseline="0" dirty="0"/>
              <a:t>Total Paid Amount </a:t>
            </a:r>
            <a:r>
              <a:rPr lang="en-US" baseline="0" dirty="0"/>
              <a:t>= Enter the amount that the external carrier has already paid for this claim.  The original amount paid by the Medicare Secondary Payer (MSP) will be displayed in the Total Paid Amt. field on the COB tab unless COB amounts have been entered on service lines, in which case the original amount paid will be displayed on the COB Paid field on the Service tab.</a:t>
            </a:r>
          </a:p>
          <a:p>
            <a:pPr marL="628650" lvl="1" indent="-171450">
              <a:buFont typeface="Arial" pitchFamily="34" charset="0"/>
              <a:buChar char="•"/>
            </a:pPr>
            <a:r>
              <a:rPr lang="en-US" b="1" baseline="0" dirty="0"/>
              <a:t>Total Deductible Amount </a:t>
            </a:r>
            <a:r>
              <a:rPr lang="en-US" baseline="0" dirty="0"/>
              <a:t>= Enter the deductible amount that the member is responsible for with the primary carrier.  This field is only taken into consideration if the primary carrier is Medicare and COB Method 7 is selected for a COB type that is defined for the associated </a:t>
            </a:r>
            <a:r>
              <a:rPr lang="en-US" baseline="0" dirty="0" err="1"/>
              <a:t>orgpolicy</a:t>
            </a:r>
            <a:r>
              <a:rPr lang="en-US" baseline="0" dirty="0"/>
              <a:t>.</a:t>
            </a:r>
          </a:p>
          <a:p>
            <a:pPr marL="628650" lvl="1" indent="-171450">
              <a:buFont typeface="Arial" pitchFamily="34" charset="0"/>
              <a:buChar char="•"/>
            </a:pPr>
            <a:r>
              <a:rPr lang="en-US" b="1" baseline="0" dirty="0"/>
              <a:t>Total Coinsurance Amount </a:t>
            </a:r>
            <a:r>
              <a:rPr lang="en-US" baseline="0" dirty="0"/>
              <a:t>= Enter the amount of coinsurance the member was responsible for with the primary carrier.  This field is only taken into consideration if the primary carrier is Medicare and COB Method 7 is selected for a COB type that is defined for the associated </a:t>
            </a:r>
            <a:r>
              <a:rPr lang="en-US" baseline="0" dirty="0" err="1"/>
              <a:t>orgpolicy</a:t>
            </a:r>
            <a:r>
              <a:rPr lang="en-US" baseline="0" dirty="0"/>
              <a:t>.</a:t>
            </a:r>
          </a:p>
          <a:p>
            <a:pPr marL="628650" lvl="1" indent="-171450">
              <a:buFont typeface="Arial" pitchFamily="34" charset="0"/>
              <a:buChar char="•"/>
            </a:pPr>
            <a:r>
              <a:rPr lang="en-US" b="1" baseline="0" dirty="0"/>
              <a:t>Total Copay Amount </a:t>
            </a:r>
            <a:r>
              <a:rPr lang="en-US" baseline="0" dirty="0"/>
              <a:t>= Enter the copayment amount that the member is required to pay with the primary carrier.  This field is only taken into consideration if the primary carrier is Medicare and COB Method 7 is selected for a COB type that is defined for the associated </a:t>
            </a:r>
            <a:r>
              <a:rPr lang="en-US" baseline="0" dirty="0" err="1"/>
              <a:t>orgpolicy</a:t>
            </a:r>
            <a:r>
              <a:rPr lang="en-US" baseline="0" dirty="0"/>
              <a:t>.</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Enter COB </a:t>
            </a:r>
            <a:r>
              <a:rPr lang="en-US" baseline="0" dirty="0"/>
              <a:t>area</a:t>
            </a:r>
          </a:p>
          <a:p>
            <a:pPr marL="1085850" lvl="2" indent="-171450">
              <a:buFont typeface="Arial" pitchFamily="34" charset="0"/>
              <a:buChar char="•"/>
            </a:pPr>
            <a:r>
              <a:rPr lang="en-US" b="1" baseline="0" dirty="0"/>
              <a:t>Claim Line </a:t>
            </a:r>
            <a:r>
              <a:rPr lang="en-US" baseline="0" dirty="0"/>
              <a:t>= if checked the field in the Enter External Totals To Be Applied as COB area will not be active.  COB liability information must be entered for each claim line from the Service tab.</a:t>
            </a:r>
          </a:p>
          <a:p>
            <a:pPr marL="914400" lvl="2" indent="0">
              <a:buFont typeface="Arial" pitchFamily="34" charset="0"/>
              <a:buNone/>
            </a:pPr>
            <a:endParaRPr lang="en-US" baseline="0" dirty="0"/>
          </a:p>
          <a:p>
            <a:pPr marL="1085850" lvl="2" indent="-171450">
              <a:buFont typeface="Arial" pitchFamily="34" charset="0"/>
              <a:buChar char="•"/>
            </a:pPr>
            <a:r>
              <a:rPr lang="en-US" b="1" baseline="0" dirty="0"/>
              <a:t>Claim</a:t>
            </a:r>
            <a:r>
              <a:rPr lang="en-US" baseline="0" dirty="0"/>
              <a:t> = if checked the fields in the Enter External Totals To Be Applied as COB area will become active and allow entry of COB liability information.</a:t>
            </a:r>
          </a:p>
          <a:p>
            <a:pPr marL="914400" lvl="2" indent="0">
              <a:buFont typeface="Arial" pitchFamily="34" charset="0"/>
              <a:buNone/>
            </a:pPr>
            <a:endParaRPr lang="en-US" baseline="0" dirty="0"/>
          </a:p>
          <a:p>
            <a:pPr marL="628650" lvl="1" indent="-171450">
              <a:buFont typeface="Arial" pitchFamily="34" charset="0"/>
              <a:buChar char="•"/>
            </a:pPr>
            <a:r>
              <a:rPr lang="en-US" b="1" baseline="0" dirty="0"/>
              <a:t>EOB Received checkbox </a:t>
            </a:r>
            <a:r>
              <a:rPr lang="en-US" baseline="0" dirty="0"/>
              <a:t>= if checked indicates that an EOB was received with the submission.</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34</a:t>
            </a:fld>
            <a:endParaRPr lang="en-US"/>
          </a:p>
        </p:txBody>
      </p:sp>
    </p:spTree>
    <p:extLst>
      <p:ext uri="{BB962C8B-B14F-4D97-AF65-F5344CB8AC3E}">
        <p14:creationId xmlns:p14="http://schemas.microsoft.com/office/powerpoint/2010/main" val="42338949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COB Calculation Setup for this Claim area contains the</a:t>
            </a:r>
            <a:r>
              <a:rPr lang="en-US" baseline="0" dirty="0"/>
              <a:t> following information:</a:t>
            </a:r>
          </a:p>
          <a:p>
            <a:endParaRPr lang="en-US" baseline="0" dirty="0"/>
          </a:p>
          <a:p>
            <a:pPr marL="171450" indent="-171450">
              <a:buFont typeface="Arial" pitchFamily="34" charset="0"/>
              <a:buChar char="•"/>
            </a:pPr>
            <a:r>
              <a:rPr lang="en-US" b="1" baseline="0" dirty="0"/>
              <a:t>Policy COB Computation Rule </a:t>
            </a:r>
            <a:r>
              <a:rPr lang="en-US" baseline="0" dirty="0"/>
              <a:t>= Policy COB Computation Rule shows the COB calculation method that will be used for this claim.  This is selected at the policy level.</a:t>
            </a:r>
          </a:p>
          <a:p>
            <a:pPr marL="0" indent="0">
              <a:buFont typeface="Arial" pitchFamily="34" charset="0"/>
              <a:buNone/>
            </a:pPr>
            <a:endParaRPr lang="en-US" baseline="0" dirty="0"/>
          </a:p>
          <a:p>
            <a:pPr marL="171450" indent="-171450">
              <a:buFont typeface="Arial" pitchFamily="34" charset="0"/>
              <a:buChar char="•"/>
            </a:pPr>
            <a:r>
              <a:rPr lang="en-US" b="1" baseline="0" dirty="0"/>
              <a:t>Lesser Than Method </a:t>
            </a:r>
            <a:r>
              <a:rPr lang="en-US" baseline="0" dirty="0"/>
              <a:t>= Lesser Than Method will display the name of the calculation method to be used if the COB calculation methods used are calculated according to the lesser amounts.</a:t>
            </a:r>
          </a:p>
          <a:p>
            <a:pPr marL="0" indent="0">
              <a:buFont typeface="Arial" pitchFamily="34" charset="0"/>
              <a:buNone/>
            </a:pPr>
            <a:endParaRPr lang="en-US" baseline="0" dirty="0"/>
          </a:p>
          <a:p>
            <a:pPr marL="171450" indent="-171450">
              <a:buFont typeface="Arial" pitchFamily="34" charset="0"/>
              <a:buChar char="•"/>
            </a:pPr>
            <a:r>
              <a:rPr lang="en-US" b="1" baseline="0" dirty="0"/>
              <a:t>Calculate COB by</a:t>
            </a:r>
          </a:p>
          <a:p>
            <a:pPr marL="628650" lvl="1" indent="-171450">
              <a:buFont typeface="Arial" pitchFamily="34" charset="0"/>
              <a:buChar char="•"/>
            </a:pPr>
            <a:r>
              <a:rPr lang="en-US" b="1" baseline="0" dirty="0"/>
              <a:t>Claim</a:t>
            </a:r>
            <a:r>
              <a:rPr lang="en-US" baseline="0" dirty="0"/>
              <a:t> = select this option to perform COB calculations for the entire claim.</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Claim Line </a:t>
            </a:r>
            <a:r>
              <a:rPr lang="en-US" baseline="0" dirty="0"/>
              <a:t>= select this option to perform COB calculations for each claim line.</a:t>
            </a:r>
          </a:p>
          <a:p>
            <a:pPr marL="628650" lvl="1" indent="-171450">
              <a:buFont typeface="Arial" pitchFamily="34" charset="0"/>
              <a:buChar char="•"/>
            </a:pPr>
            <a:endParaRPr lang="en-US" baseline="0" dirty="0"/>
          </a:p>
          <a:p>
            <a:pPr marL="171450" lvl="0" indent="-171450">
              <a:buFont typeface="Arial" pitchFamily="34" charset="0"/>
              <a:buChar char="•"/>
            </a:pPr>
            <a:r>
              <a:rPr lang="en-US" b="1" baseline="0" dirty="0"/>
              <a:t>Total COB Savings </a:t>
            </a:r>
            <a:r>
              <a:rPr lang="en-US" baseline="0" dirty="0"/>
              <a:t>= Total COB Savings contains the dollar amount of liability that has been reduced for HMSA by assigning COB liability.  This field is useful for reporting purposes.</a:t>
            </a:r>
          </a:p>
          <a:p>
            <a:pPr marL="171450" lvl="0" indent="-171450">
              <a:buFont typeface="Arial" pitchFamily="34" charset="0"/>
              <a:buChar char="•"/>
            </a:pPr>
            <a:endParaRPr lang="en-US" baseline="0" dirty="0"/>
          </a:p>
          <a:p>
            <a:pPr marL="171450" lvl="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35</a:t>
            </a:fld>
            <a:endParaRPr lang="en-US"/>
          </a:p>
        </p:txBody>
      </p:sp>
    </p:spTree>
    <p:extLst>
      <p:ext uri="{BB962C8B-B14F-4D97-AF65-F5344CB8AC3E}">
        <p14:creationId xmlns:p14="http://schemas.microsoft.com/office/powerpoint/2010/main" val="34736748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Service Tab contains the billing</a:t>
            </a:r>
            <a:r>
              <a:rPr lang="en-US" baseline="0" dirty="0"/>
              <a:t> information listed on the claim form:</a:t>
            </a:r>
          </a:p>
          <a:p>
            <a:endParaRPr lang="en-US" baseline="0" dirty="0"/>
          </a:p>
          <a:p>
            <a:r>
              <a:rPr lang="en-US" baseline="0" dirty="0"/>
              <a:t>List View</a:t>
            </a:r>
          </a:p>
          <a:p>
            <a:endParaRPr lang="en-US" baseline="0" dirty="0"/>
          </a:p>
          <a:p>
            <a:pPr marL="628650" lvl="1" indent="-171450">
              <a:buFont typeface="Arial" pitchFamily="34" charset="0"/>
              <a:buChar char="•"/>
            </a:pPr>
            <a:r>
              <a:rPr lang="en-US" b="1" baseline="0" dirty="0"/>
              <a:t>From</a:t>
            </a:r>
            <a:r>
              <a:rPr lang="en-US" baseline="0" dirty="0"/>
              <a:t> = From is the first date of service</a:t>
            </a:r>
          </a:p>
          <a:p>
            <a:pPr marL="628650" lvl="1" indent="-171450">
              <a:buFont typeface="Arial" pitchFamily="34" charset="0"/>
              <a:buChar char="•"/>
            </a:pPr>
            <a:r>
              <a:rPr lang="en-US" b="1" baseline="0" dirty="0"/>
              <a:t>Thru</a:t>
            </a:r>
            <a:r>
              <a:rPr lang="en-US" baseline="0" dirty="0"/>
              <a:t> = Thru is the last date of service</a:t>
            </a:r>
          </a:p>
          <a:p>
            <a:pPr marL="628650" lvl="1" indent="-171450">
              <a:buFont typeface="Arial" pitchFamily="34" charset="0"/>
              <a:buChar char="•"/>
            </a:pPr>
            <a:r>
              <a:rPr lang="en-US" b="1" baseline="0" dirty="0"/>
              <a:t>Place</a:t>
            </a:r>
            <a:r>
              <a:rPr lang="en-US" baseline="0" dirty="0"/>
              <a:t> = Place is the Place of Service</a:t>
            </a:r>
          </a:p>
          <a:p>
            <a:pPr marL="628650" lvl="1" indent="-171450">
              <a:buFont typeface="Arial" pitchFamily="34" charset="0"/>
              <a:buChar char="•"/>
            </a:pPr>
            <a:r>
              <a:rPr lang="en-US" b="1" baseline="0" dirty="0"/>
              <a:t>CPT/NDC</a:t>
            </a:r>
            <a:r>
              <a:rPr lang="en-US" baseline="0" dirty="0"/>
              <a:t> = codes for the services provided.</a:t>
            </a:r>
          </a:p>
          <a:p>
            <a:pPr marL="628650" lvl="1" indent="-171450">
              <a:buFont typeface="Arial" pitchFamily="34" charset="0"/>
              <a:buChar char="•"/>
            </a:pPr>
            <a:r>
              <a:rPr lang="en-US" b="1" baseline="0" dirty="0"/>
              <a:t>Description </a:t>
            </a:r>
            <a:r>
              <a:rPr lang="en-US" baseline="0" dirty="0"/>
              <a:t>= Description of the services provided.</a:t>
            </a:r>
          </a:p>
          <a:p>
            <a:pPr marL="628650" lvl="1" indent="-171450">
              <a:buFont typeface="Arial" pitchFamily="34" charset="0"/>
              <a:buChar char="•"/>
            </a:pPr>
            <a:r>
              <a:rPr lang="en-US" b="1" baseline="0" dirty="0"/>
              <a:t>Modifier</a:t>
            </a:r>
            <a:r>
              <a:rPr lang="en-US" baseline="0" dirty="0"/>
              <a:t> = up to 5 modifiers can be added/viewed.</a:t>
            </a:r>
            <a:endParaRPr lang="en-US" dirty="0"/>
          </a:p>
          <a:p>
            <a:endParaRPr lang="en-US" dirty="0"/>
          </a:p>
          <a:p>
            <a:r>
              <a:rPr lang="en-US" b="1" dirty="0"/>
              <a:t>Note</a:t>
            </a:r>
            <a:r>
              <a:rPr lang="en-US" dirty="0"/>
              <a:t>:  This</a:t>
            </a:r>
            <a:r>
              <a:rPr lang="en-US" baseline="0" dirty="0"/>
              <a:t> view changes depending on the form type of the claim (HCFA 1500, UB92, UB04)</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36</a:t>
            </a:fld>
            <a:endParaRPr lang="en-US"/>
          </a:p>
        </p:txBody>
      </p:sp>
    </p:spTree>
    <p:extLst>
      <p:ext uri="{BB962C8B-B14F-4D97-AF65-F5344CB8AC3E}">
        <p14:creationId xmlns:p14="http://schemas.microsoft.com/office/powerpoint/2010/main" val="22673220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This</a:t>
            </a:r>
            <a:r>
              <a:rPr lang="en-US" baseline="0" dirty="0"/>
              <a:t> is a continued view of the Service Tab – using the scroll bar at the bottom, scroll to the right…..</a:t>
            </a:r>
          </a:p>
          <a:p>
            <a:pPr lvl="1"/>
            <a:endParaRPr lang="en-US" baseline="0" dirty="0"/>
          </a:p>
          <a:p>
            <a:pPr marL="628650" lvl="1" indent="-171450">
              <a:buFont typeface="Arial" pitchFamily="34" charset="0"/>
              <a:buChar char="•"/>
            </a:pPr>
            <a:r>
              <a:rPr lang="en-US" b="1" baseline="0" dirty="0"/>
              <a:t>Charged</a:t>
            </a:r>
            <a:r>
              <a:rPr lang="en-US" baseline="0" dirty="0"/>
              <a:t> = total charges billed for the service line.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Billed Units =</a:t>
            </a:r>
            <a:r>
              <a:rPr lang="en-US" baseline="0" dirty="0"/>
              <a:t> number of units of service billed for the claim line.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Allowed =</a:t>
            </a:r>
            <a:r>
              <a:rPr lang="en-US" baseline="0" dirty="0"/>
              <a:t> displays the COB Allowed amount for the line item as applicable.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Paid =</a:t>
            </a:r>
            <a:r>
              <a:rPr lang="en-US" baseline="0" dirty="0"/>
              <a:t> displays the COB Paid amount for the line item as applicable.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Deduct =</a:t>
            </a:r>
            <a:r>
              <a:rPr lang="en-US" baseline="0" dirty="0"/>
              <a:t> displays the COB deductible amount for the line item as applicable.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Coinsurance =</a:t>
            </a:r>
            <a:r>
              <a:rPr lang="en-US" baseline="0" dirty="0"/>
              <a:t> displays the COB coinsurance amount for the line item as applicable.</a:t>
            </a:r>
          </a:p>
          <a:p>
            <a:pPr marL="457200" lvl="1" indent="0">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2409B2F8-B6B5-42EB-BD99-CBEDEE267249}" type="slidenum">
              <a:rPr lang="en-US" smtClean="0"/>
              <a:t>37</a:t>
            </a:fld>
            <a:endParaRPr lang="en-US"/>
          </a:p>
        </p:txBody>
      </p:sp>
    </p:spTree>
    <p:extLst>
      <p:ext uri="{BB962C8B-B14F-4D97-AF65-F5344CB8AC3E}">
        <p14:creationId xmlns:p14="http://schemas.microsoft.com/office/powerpoint/2010/main" val="39654008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a:t>
            </a:r>
            <a:r>
              <a:rPr lang="en-US" baseline="0" dirty="0"/>
              <a:t> is a continued view of the Service Tab – using the scroll bar at the bottom, scroll to the right…..</a:t>
            </a:r>
          </a:p>
          <a:p>
            <a:endParaRPr lang="en-US" dirty="0"/>
          </a:p>
          <a:p>
            <a:pPr lvl="1"/>
            <a:endParaRPr lang="en-US" dirty="0"/>
          </a:p>
          <a:p>
            <a:pPr marL="628650" lvl="1" indent="-171450">
              <a:buFont typeface="Arial" pitchFamily="34" charset="0"/>
              <a:buChar char="•"/>
            </a:pPr>
            <a:r>
              <a:rPr lang="en-US" b="1" dirty="0"/>
              <a:t>COB</a:t>
            </a:r>
            <a:r>
              <a:rPr lang="en-US" b="1" baseline="0" dirty="0"/>
              <a:t> Copay </a:t>
            </a:r>
            <a:r>
              <a:rPr lang="en-US" baseline="0" dirty="0"/>
              <a:t>= displays the COB Copay for the line item as applicable. </a:t>
            </a:r>
          </a:p>
          <a:p>
            <a:pPr marL="457200" lvl="1" indent="0">
              <a:buFont typeface="Arial" pitchFamily="34" charset="0"/>
              <a:buNone/>
            </a:pPr>
            <a:endParaRPr lang="en-US" baseline="0" dirty="0"/>
          </a:p>
          <a:p>
            <a:pPr marL="628650" lvl="1" indent="-171450">
              <a:buFont typeface="Arial" pitchFamily="34" charset="0"/>
              <a:buChar char="•"/>
            </a:pPr>
            <a:r>
              <a:rPr lang="en-US" b="1" baseline="0" dirty="0"/>
              <a:t>Medicare Action</a:t>
            </a:r>
            <a:r>
              <a:rPr lang="en-US" baseline="0" dirty="0"/>
              <a:t> = This column is used for claim-by-claim assignment purposes.</a:t>
            </a:r>
          </a:p>
          <a:p>
            <a:pPr marL="457200" lvl="1" indent="0">
              <a:buFont typeface="Arial" pitchFamily="34" charset="0"/>
              <a:buNone/>
            </a:pPr>
            <a:endParaRPr lang="en-US" baseline="0" dirty="0"/>
          </a:p>
          <a:p>
            <a:pPr marL="628650" lvl="1" indent="-171450">
              <a:buFont typeface="Arial" pitchFamily="34" charset="0"/>
              <a:buChar char="•"/>
            </a:pPr>
            <a:r>
              <a:rPr lang="en-US" b="1" baseline="0" dirty="0"/>
              <a:t>EPSDT</a:t>
            </a:r>
            <a:r>
              <a:rPr lang="en-US" baseline="0" dirty="0"/>
              <a:t> = (Early Periodic Screening, Diagnosis and Treatment) If services provided are part of EPSDT this column will contain a Y if not it will be an N.</a:t>
            </a:r>
          </a:p>
          <a:p>
            <a:pPr marL="457200" lvl="1" indent="0">
              <a:buFont typeface="Arial" pitchFamily="34" charset="0"/>
              <a:buNone/>
            </a:pPr>
            <a:endParaRPr lang="en-US" baseline="0" dirty="0"/>
          </a:p>
          <a:p>
            <a:pPr marL="628650" lvl="1" indent="-171450">
              <a:buFont typeface="Arial" pitchFamily="34" charset="0"/>
              <a:buChar char="•"/>
            </a:pPr>
            <a:r>
              <a:rPr lang="en-US" b="1" baseline="0" dirty="0"/>
              <a:t>ER</a:t>
            </a:r>
            <a:r>
              <a:rPr lang="en-US" baseline="0" dirty="0"/>
              <a:t> = will be Y if services were emergency related.</a:t>
            </a:r>
          </a:p>
          <a:p>
            <a:pPr marL="457200" lvl="1" indent="0">
              <a:buFont typeface="Arial" pitchFamily="34" charset="0"/>
              <a:buNone/>
            </a:pPr>
            <a:endParaRPr lang="en-US" baseline="0" dirty="0"/>
          </a:p>
          <a:p>
            <a:pPr marL="628650" lvl="1" indent="-171450">
              <a:buFont typeface="Arial" pitchFamily="34" charset="0"/>
              <a:buChar char="•"/>
            </a:pPr>
            <a:r>
              <a:rPr lang="en-US" b="1" baseline="0" dirty="0"/>
              <a:t>Disallow</a:t>
            </a:r>
            <a:r>
              <a:rPr lang="en-US" baseline="0" dirty="0"/>
              <a:t> = is the dollar amount that will be written off or discounted for the service line.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Referral</a:t>
            </a:r>
            <a:r>
              <a:rPr lang="en-US" baseline="0" dirty="0"/>
              <a:t> = will contain the referral number as applicable.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Auto Fill </a:t>
            </a:r>
            <a:r>
              <a:rPr lang="en-US" baseline="0" dirty="0"/>
              <a:t>= Displays ‘Y’</a:t>
            </a:r>
          </a:p>
          <a:p>
            <a:pPr marL="457200" lvl="1" indent="0">
              <a:buFont typeface="Arial" pitchFamily="34" charset="0"/>
              <a:buNone/>
            </a:pPr>
            <a:endParaRPr lang="en-US" baseline="0" dirty="0"/>
          </a:p>
          <a:p>
            <a:pPr marL="628650" lvl="1" indent="-171450">
              <a:buFont typeface="Arial" pitchFamily="34" charset="0"/>
              <a:buChar char="•"/>
            </a:pPr>
            <a:r>
              <a:rPr lang="en-US" b="1" baseline="0" dirty="0"/>
              <a:t>Diagnosis</a:t>
            </a:r>
            <a:r>
              <a:rPr lang="en-US" baseline="0" dirty="0"/>
              <a:t> = Displays the numbering sequence for the diagnosis codes (from the Diagnoses tab).</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Missing Info </a:t>
            </a:r>
            <a:r>
              <a:rPr lang="en-US" baseline="0" dirty="0"/>
              <a:t>= Not used at HMSA</a:t>
            </a:r>
          </a:p>
        </p:txBody>
      </p:sp>
      <p:sp>
        <p:nvSpPr>
          <p:cNvPr id="4" name="Slide Number Placeholder 3"/>
          <p:cNvSpPr>
            <a:spLocks noGrp="1"/>
          </p:cNvSpPr>
          <p:nvPr>
            <p:ph type="sldNum" sz="quarter" idx="10"/>
          </p:nvPr>
        </p:nvSpPr>
        <p:spPr/>
        <p:txBody>
          <a:bodyPr/>
          <a:lstStyle/>
          <a:p>
            <a:fld id="{2409B2F8-B6B5-42EB-BD99-CBEDEE267249}" type="slidenum">
              <a:rPr lang="en-US" smtClean="0"/>
              <a:t>38</a:t>
            </a:fld>
            <a:endParaRPr lang="en-US"/>
          </a:p>
        </p:txBody>
      </p:sp>
    </p:spTree>
    <p:extLst>
      <p:ext uri="{BB962C8B-B14F-4D97-AF65-F5344CB8AC3E}">
        <p14:creationId xmlns:p14="http://schemas.microsoft.com/office/powerpoint/2010/main" val="6535557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a:t>
            </a:r>
            <a:r>
              <a:rPr lang="en-US" baseline="0" dirty="0"/>
              <a:t> is a continued view of the Service Tab – using the scroll bar at the bottom, scroll to the right…..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Rendering Provider </a:t>
            </a:r>
            <a:r>
              <a:rPr lang="en-US" baseline="0" dirty="0"/>
              <a:t>= Displays the provider who rendered the service (not used at HMSA)</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Rendering Provider Taxonomy </a:t>
            </a:r>
            <a:r>
              <a:rPr lang="en-US" baseline="0" dirty="0"/>
              <a:t>= Displays the rendering provider’s Taxonomy code (not used at HMSA)</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Status</a:t>
            </a:r>
            <a:r>
              <a:rPr lang="en-US" baseline="0" dirty="0"/>
              <a:t> = Displays the status of the claim line, PEND, OKAY, WARN, etc.</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Claim Header Total </a:t>
            </a:r>
            <a:r>
              <a:rPr lang="en-US" baseline="0" dirty="0"/>
              <a:t>= Displays the dollar amount entered in the Total Charges field on the Claim Tab</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Units</a:t>
            </a:r>
            <a:r>
              <a:rPr lang="en-US" baseline="0" dirty="0"/>
              <a:t> = Displays the total number of service unites listed in the data grid.</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Claim Line Total </a:t>
            </a:r>
            <a:r>
              <a:rPr lang="en-US" baseline="0" dirty="0"/>
              <a:t>= Displays the total dollar amount for all services listed in the table grid.</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Disallowed</a:t>
            </a:r>
            <a:r>
              <a:rPr lang="en-US" baseline="0" dirty="0"/>
              <a:t> = Displays the total dollar amount to be denied for all services listed in the data grid.</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Anesthesia Minutes </a:t>
            </a:r>
            <a:r>
              <a:rPr lang="en-US" baseline="0" dirty="0"/>
              <a:t>= Not used at HMSA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2409B2F8-B6B5-42EB-BD99-CBEDEE267249}" type="slidenum">
              <a:rPr lang="en-US" smtClean="0"/>
              <a:t>39</a:t>
            </a:fld>
            <a:endParaRPr lang="en-US"/>
          </a:p>
        </p:txBody>
      </p:sp>
    </p:spTree>
    <p:extLst>
      <p:ext uri="{BB962C8B-B14F-4D97-AF65-F5344CB8AC3E}">
        <p14:creationId xmlns:p14="http://schemas.microsoft.com/office/powerpoint/2010/main" val="2684259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Depending on what information the participant has available to them (member name, provider name or claim number) the complete, or partial value can be input into the appropriate field.  Hint:  In most search fields you do not have to type the complete value (name, for example).  QNXT will display the closest matching value</a:t>
            </a:r>
          </a:p>
        </p:txBody>
      </p:sp>
      <p:sp>
        <p:nvSpPr>
          <p:cNvPr id="4" name="Slide Number Placeholder 3"/>
          <p:cNvSpPr>
            <a:spLocks noGrp="1"/>
          </p:cNvSpPr>
          <p:nvPr>
            <p:ph type="sldNum" sz="quarter" idx="10"/>
          </p:nvPr>
        </p:nvSpPr>
        <p:spPr/>
        <p:txBody>
          <a:bodyPr/>
          <a:lstStyle/>
          <a:p>
            <a:fld id="{2409B2F8-B6B5-42EB-BD99-CBEDEE267249}" type="slidenum">
              <a:rPr lang="en-US" smtClean="0"/>
              <a:t>4</a:t>
            </a:fld>
            <a:endParaRPr lang="en-US"/>
          </a:p>
        </p:txBody>
      </p:sp>
    </p:spTree>
    <p:extLst>
      <p:ext uri="{BB962C8B-B14F-4D97-AF65-F5344CB8AC3E}">
        <p14:creationId xmlns:p14="http://schemas.microsoft.com/office/powerpoint/2010/main" val="37680890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dirty="0"/>
          </a:p>
          <a:p>
            <a:r>
              <a:rPr lang="en-US" dirty="0"/>
              <a:t>List View</a:t>
            </a:r>
          </a:p>
          <a:p>
            <a:endParaRPr lang="en-US" dirty="0"/>
          </a:p>
          <a:p>
            <a:pPr marL="628650" lvl="1" indent="-171450">
              <a:buFont typeface="Arial" pitchFamily="34" charset="0"/>
              <a:buChar char="•"/>
            </a:pPr>
            <a:r>
              <a:rPr lang="en-US" b="1" dirty="0"/>
              <a:t>Code</a:t>
            </a:r>
            <a:r>
              <a:rPr lang="en-US" dirty="0"/>
              <a:t> = The revenue code associated with the service</a:t>
            </a:r>
          </a:p>
          <a:p>
            <a:pPr marL="628650" lvl="1" indent="-171450">
              <a:buFont typeface="Arial" pitchFamily="34" charset="0"/>
              <a:buChar char="•"/>
            </a:pPr>
            <a:endParaRPr lang="en-US" dirty="0"/>
          </a:p>
          <a:p>
            <a:pPr marL="628650" lvl="1" indent="-171450">
              <a:buFont typeface="Arial" pitchFamily="34" charset="0"/>
              <a:buChar char="•"/>
            </a:pPr>
            <a:r>
              <a:rPr lang="en-US" b="1" dirty="0"/>
              <a:t>Description</a:t>
            </a:r>
            <a:r>
              <a:rPr lang="en-US" dirty="0"/>
              <a:t> =</a:t>
            </a:r>
            <a:r>
              <a:rPr lang="en-US" baseline="0" dirty="0"/>
              <a:t> The description of the Revenue Code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HCPCS/NDC</a:t>
            </a:r>
            <a:r>
              <a:rPr lang="en-US" baseline="0" dirty="0"/>
              <a:t> = Contains the HCPCS or NDC code that further identifies the service performed</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Approved</a:t>
            </a:r>
            <a:r>
              <a:rPr lang="en-US" baseline="0" dirty="0"/>
              <a:t> = Displays the code that was “approved” and used in the adjudication of the claim.  Could be the UB92/UB04 code, or the HCPCS code.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Modifier</a:t>
            </a:r>
            <a:r>
              <a:rPr lang="en-US" baseline="0" dirty="0"/>
              <a:t> = Displays the modifier used in the adjudication of the claim.  </a:t>
            </a:r>
          </a:p>
          <a:p>
            <a:pPr marL="457200" lvl="1" indent="0">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2409B2F8-B6B5-42EB-BD99-CBEDEE267249}" type="slidenum">
              <a:rPr lang="en-US" smtClean="0"/>
              <a:t>40</a:t>
            </a:fld>
            <a:endParaRPr lang="en-US"/>
          </a:p>
        </p:txBody>
      </p:sp>
    </p:spTree>
    <p:extLst>
      <p:ext uri="{BB962C8B-B14F-4D97-AF65-F5344CB8AC3E}">
        <p14:creationId xmlns:p14="http://schemas.microsoft.com/office/powerpoint/2010/main" val="23311242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dirty="0"/>
          </a:p>
          <a:p>
            <a:pPr marL="628650" lvl="1" indent="-171450">
              <a:buFont typeface="Arial" pitchFamily="34" charset="0"/>
              <a:buChar char="•"/>
            </a:pPr>
            <a:r>
              <a:rPr lang="en-US" b="1" dirty="0"/>
              <a:t>Svc</a:t>
            </a:r>
            <a:r>
              <a:rPr lang="en-US" b="1" baseline="0" dirty="0"/>
              <a:t> Date </a:t>
            </a:r>
            <a:r>
              <a:rPr lang="en-US" baseline="0" dirty="0"/>
              <a:t>= Displays the date the service was provided</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Billed Units</a:t>
            </a:r>
            <a:r>
              <a:rPr lang="en-US" baseline="0" dirty="0"/>
              <a:t> = Displays the number of units on the service billed for on the claim.</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Charge</a:t>
            </a:r>
            <a:r>
              <a:rPr lang="en-US" baseline="0" dirty="0"/>
              <a:t> = Displays the total amount billed for the service.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COB Allowed =</a:t>
            </a:r>
            <a:r>
              <a:rPr lang="en-US" baseline="0" dirty="0"/>
              <a:t> displays the COB Allowed amount for the line item as applicable.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COB Paid =</a:t>
            </a:r>
            <a:r>
              <a:rPr lang="en-US" baseline="0" dirty="0"/>
              <a:t> displays the COB Paid amount for the line item as applicable.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Deduct =</a:t>
            </a:r>
            <a:r>
              <a:rPr lang="en-US" baseline="0" dirty="0"/>
              <a:t> displays the COB deductible amount for the line item as applicable</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COB Coinsurance =</a:t>
            </a:r>
            <a:r>
              <a:rPr lang="en-US" baseline="0" dirty="0"/>
              <a:t> displays the COB coinsurance amount for the line item as applicable.</a:t>
            </a:r>
          </a:p>
        </p:txBody>
      </p:sp>
      <p:sp>
        <p:nvSpPr>
          <p:cNvPr id="4" name="Slide Number Placeholder 3"/>
          <p:cNvSpPr>
            <a:spLocks noGrp="1"/>
          </p:cNvSpPr>
          <p:nvPr>
            <p:ph type="sldNum" sz="quarter" idx="10"/>
          </p:nvPr>
        </p:nvSpPr>
        <p:spPr/>
        <p:txBody>
          <a:bodyPr/>
          <a:lstStyle/>
          <a:p>
            <a:fld id="{2409B2F8-B6B5-42EB-BD99-CBEDEE267249}" type="slidenum">
              <a:rPr lang="en-US" smtClean="0"/>
              <a:t>41</a:t>
            </a:fld>
            <a:endParaRPr lang="en-US"/>
          </a:p>
        </p:txBody>
      </p:sp>
    </p:spTree>
    <p:extLst>
      <p:ext uri="{BB962C8B-B14F-4D97-AF65-F5344CB8AC3E}">
        <p14:creationId xmlns:p14="http://schemas.microsoft.com/office/powerpoint/2010/main" val="23762239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dirty="0"/>
          </a:p>
          <a:p>
            <a:pPr marL="628650" lvl="1" indent="-171450">
              <a:buFont typeface="Arial" pitchFamily="34" charset="0"/>
              <a:buChar char="•"/>
            </a:pPr>
            <a:r>
              <a:rPr lang="en-US" b="1" dirty="0"/>
              <a:t>COB</a:t>
            </a:r>
            <a:r>
              <a:rPr lang="en-US" b="1" baseline="0" dirty="0"/>
              <a:t> Copay </a:t>
            </a:r>
            <a:r>
              <a:rPr lang="en-US" baseline="0" dirty="0"/>
              <a:t>= displays the COB Copay for the line item as applicable. </a:t>
            </a:r>
          </a:p>
          <a:p>
            <a:pPr marL="457200" lvl="1" indent="0">
              <a:buFont typeface="Arial" pitchFamily="34" charset="0"/>
              <a:buNone/>
            </a:pPr>
            <a:endParaRPr lang="en-US" baseline="0" dirty="0"/>
          </a:p>
          <a:p>
            <a:pPr marL="628650" lvl="1" indent="-171450">
              <a:buFont typeface="Arial" pitchFamily="34" charset="0"/>
              <a:buChar char="•"/>
            </a:pPr>
            <a:r>
              <a:rPr lang="en-US" b="1" baseline="0" dirty="0"/>
              <a:t>Medicare Action</a:t>
            </a:r>
            <a:r>
              <a:rPr lang="en-US" baseline="0" dirty="0"/>
              <a:t> = This column is used for claim-by-claim assignment purposes.</a:t>
            </a:r>
          </a:p>
          <a:p>
            <a:pPr marL="457200" lvl="1" indent="0">
              <a:buFont typeface="Arial" pitchFamily="34" charset="0"/>
              <a:buNone/>
            </a:pPr>
            <a:endParaRPr lang="en-US" baseline="0" dirty="0"/>
          </a:p>
          <a:p>
            <a:pPr marL="628650" lvl="1" indent="-171450">
              <a:buFont typeface="Arial" pitchFamily="34" charset="0"/>
              <a:buChar char="•"/>
            </a:pPr>
            <a:r>
              <a:rPr lang="en-US" b="1" baseline="0" dirty="0"/>
              <a:t>Disallow</a:t>
            </a:r>
            <a:r>
              <a:rPr lang="en-US" baseline="0" dirty="0"/>
              <a:t> = is the dollar amount that will be written off or discounted for the service line.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Referral</a:t>
            </a:r>
            <a:r>
              <a:rPr lang="en-US" baseline="0" dirty="0"/>
              <a:t> = will contain the referral number as applicable.</a:t>
            </a:r>
          </a:p>
          <a:p>
            <a:pPr marL="457200" lvl="1" indent="0">
              <a:buFont typeface="Arial" pitchFamily="34" charset="0"/>
              <a:buNone/>
            </a:pPr>
            <a:endParaRPr lang="en-US" baseline="0" dirty="0"/>
          </a:p>
          <a:p>
            <a:pPr marL="628650" lvl="1" indent="-171450">
              <a:buFont typeface="Arial" pitchFamily="34" charset="0"/>
              <a:buChar char="•"/>
            </a:pPr>
            <a:r>
              <a:rPr lang="en-US" b="1" baseline="0" dirty="0"/>
              <a:t>Auto Fill </a:t>
            </a:r>
            <a:r>
              <a:rPr lang="en-US" baseline="0" dirty="0"/>
              <a:t>= Displays ‘Y’</a:t>
            </a:r>
          </a:p>
          <a:p>
            <a:pPr marL="457200" lvl="1" indent="0">
              <a:buFont typeface="Arial" pitchFamily="34" charset="0"/>
              <a:buNone/>
            </a:pPr>
            <a:endParaRPr lang="en-US" baseline="0" dirty="0"/>
          </a:p>
          <a:p>
            <a:pPr marL="628650" lvl="1" indent="-171450">
              <a:buFont typeface="Arial" pitchFamily="34" charset="0"/>
              <a:buChar char="•"/>
            </a:pPr>
            <a:r>
              <a:rPr lang="en-US" b="1" baseline="0" dirty="0"/>
              <a:t>Missing Info </a:t>
            </a:r>
            <a:r>
              <a:rPr lang="en-US" baseline="0" dirty="0"/>
              <a:t>= Not used at HMSA</a:t>
            </a:r>
          </a:p>
          <a:p>
            <a:pPr marL="628650" lvl="1" indent="-171450">
              <a:buFont typeface="Arial" pitchFamily="34" charset="0"/>
              <a:buChar char="•"/>
            </a:pPr>
            <a:endParaRPr lang="en-US" baseline="0" dirty="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a:t>Status</a:t>
            </a:r>
            <a:r>
              <a:rPr lang="en-US" baseline="0" dirty="0"/>
              <a:t> = Displays the status of the claim line, PEND, OKAY, WARN, etc.</a:t>
            </a:r>
          </a:p>
          <a:p>
            <a:pPr marL="628650" lvl="1"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42</a:t>
            </a:fld>
            <a:endParaRPr lang="en-US"/>
          </a:p>
        </p:txBody>
      </p:sp>
    </p:spTree>
    <p:extLst>
      <p:ext uri="{BB962C8B-B14F-4D97-AF65-F5344CB8AC3E}">
        <p14:creationId xmlns:p14="http://schemas.microsoft.com/office/powerpoint/2010/main" val="20903633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An example of a claim</a:t>
            </a:r>
            <a:r>
              <a:rPr lang="en-US" baseline="0" dirty="0"/>
              <a:t> with NO Edits</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43</a:t>
            </a:fld>
            <a:endParaRPr lang="en-US"/>
          </a:p>
        </p:txBody>
      </p:sp>
    </p:spTree>
    <p:extLst>
      <p:ext uri="{BB962C8B-B14F-4D97-AF65-F5344CB8AC3E}">
        <p14:creationId xmlns:p14="http://schemas.microsoft.com/office/powerpoint/2010/main" val="25750296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An example of a claim with several edits, Pend,</a:t>
            </a:r>
            <a:r>
              <a:rPr lang="en-US" baseline="0" dirty="0"/>
              <a:t> Deny and Warn</a:t>
            </a:r>
          </a:p>
          <a:p>
            <a:endParaRPr lang="en-US" baseline="0" dirty="0"/>
          </a:p>
          <a:p>
            <a:pPr marL="628650" lvl="1" indent="-171450">
              <a:buFont typeface="Arial" pitchFamily="34" charset="0"/>
              <a:buChar char="•"/>
            </a:pPr>
            <a:r>
              <a:rPr lang="en-US" b="1" baseline="0" dirty="0"/>
              <a:t>Outstanding Edits List View =</a:t>
            </a:r>
            <a:r>
              <a:rPr lang="en-US" baseline="0" dirty="0"/>
              <a:t> This area contains the edits that were fired during claim adjudication for the claim being displayed.</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Steps Area </a:t>
            </a:r>
            <a:r>
              <a:rPr lang="en-US" baseline="0" dirty="0"/>
              <a:t>= Provides specific details about the adjudication of the claim</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Contract Options Area </a:t>
            </a:r>
            <a:r>
              <a:rPr lang="en-US" baseline="0" dirty="0"/>
              <a:t>= Identifies how the application applies terms from the appropriate contract to the claim and allows previously adjudicated claims to be validated against the same contract.</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Benefit Options Area </a:t>
            </a:r>
            <a:r>
              <a:rPr lang="en-US" baseline="0" dirty="0"/>
              <a:t>= Includes the option to specify how QNXT should apply benefits from the appropriate benefit plan to the claim, as well as how to validate a previously adjudicated claim against the same benefit.</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44</a:t>
            </a:fld>
            <a:endParaRPr lang="en-US"/>
          </a:p>
        </p:txBody>
      </p:sp>
    </p:spTree>
    <p:extLst>
      <p:ext uri="{BB962C8B-B14F-4D97-AF65-F5344CB8AC3E}">
        <p14:creationId xmlns:p14="http://schemas.microsoft.com/office/powerpoint/2010/main" val="24279838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When</a:t>
            </a:r>
            <a:r>
              <a:rPr lang="en-US" baseline="0" dirty="0"/>
              <a:t> the “Expand Steps” button is clicked, a new window is launched containing more space to view the Contract and Benefit information used in the processing of the claim.  When looking at the “Expanded Steps” window, the </a:t>
            </a:r>
            <a:r>
              <a:rPr lang="en-US" baseline="0" dirty="0" err="1"/>
              <a:t>Ctrl+F</a:t>
            </a:r>
            <a:r>
              <a:rPr lang="en-US" baseline="0" dirty="0"/>
              <a:t> (Find) command can be launched to find a specific word or value.</a:t>
            </a:r>
          </a:p>
          <a:p>
            <a:endParaRPr lang="en-US" baseline="0" dirty="0"/>
          </a:p>
          <a:p>
            <a:r>
              <a:rPr lang="en-US" b="1" baseline="0" dirty="0"/>
              <a:t>Note:  </a:t>
            </a:r>
            <a:r>
              <a:rPr lang="en-US" baseline="0" dirty="0"/>
              <a:t>This window should be closed when the review is finished.  Leaving this window open, and running in the background and attempting to open another Expand Steps window, will give the appearance that QNXT failed to open the new window.</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45</a:t>
            </a:fld>
            <a:endParaRPr lang="en-US"/>
          </a:p>
        </p:txBody>
      </p:sp>
    </p:spTree>
    <p:extLst>
      <p:ext uri="{BB962C8B-B14F-4D97-AF65-F5344CB8AC3E}">
        <p14:creationId xmlns:p14="http://schemas.microsoft.com/office/powerpoint/2010/main" val="32861051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Paid</a:t>
            </a:r>
            <a:r>
              <a:rPr lang="en-US" baseline="0" dirty="0"/>
              <a:t> 100% of Eligible Charge</a:t>
            </a:r>
          </a:p>
          <a:p>
            <a:r>
              <a:rPr lang="en-US" b="1" u="sng" dirty="0"/>
              <a:t>Claim Status</a:t>
            </a:r>
            <a:endParaRPr lang="en-US" dirty="0"/>
          </a:p>
          <a:p>
            <a:r>
              <a:rPr lang="en-US" b="1" dirty="0">
                <a:solidFill>
                  <a:srgbClr val="FFFFFF"/>
                </a:solidFill>
              </a:rPr>
              <a:t> </a:t>
            </a:r>
            <a:endParaRPr lang="en-US"/>
          </a:p>
          <a:p>
            <a:pPr marL="171450" indent="-171450">
              <a:buChar char="•"/>
            </a:pPr>
            <a:r>
              <a:rPr lang="en-US" dirty="0">
                <a:solidFill>
                  <a:srgbClr val="FFFFFF"/>
                </a:solidFill>
              </a:rPr>
              <a:t>LOG – The claim has been entered with only header information</a:t>
            </a:r>
            <a:endParaRPr lang="en-US"/>
          </a:p>
          <a:p>
            <a:pPr marL="171450" indent="-171450">
              <a:buChar char="•"/>
            </a:pPr>
            <a:r>
              <a:rPr lang="en-US">
                <a:solidFill>
                  <a:srgbClr val="FFFFFF"/>
                </a:solidFill>
              </a:rPr>
              <a:t>OPEN – The claim is in process but has not been adjudicated.</a:t>
            </a:r>
            <a:endParaRPr lang="en-US"/>
          </a:p>
          <a:p>
            <a:pPr marL="171450" indent="-171450">
              <a:buChar char="•"/>
            </a:pPr>
            <a:r>
              <a:rPr lang="en-US">
                <a:solidFill>
                  <a:srgbClr val="FFFFFF"/>
                </a:solidFill>
              </a:rPr>
              <a:t>PEND – The claim/line is subject to an edit rule that requires manual intervention for a determination to pay or deny the service(s).</a:t>
            </a:r>
            <a:endParaRPr lang="en-US"/>
          </a:p>
          <a:p>
            <a:pPr marL="171450" indent="-171450">
              <a:buChar char="•"/>
            </a:pPr>
            <a:r>
              <a:rPr lang="en-US">
                <a:solidFill>
                  <a:srgbClr val="FFFFFF"/>
                </a:solidFill>
              </a:rPr>
              <a:t>VOID – Voids can be generated on the following claim status, LOG, OPEN, ADJUCATED, PEND, DENY, and PAY.  When a manual void is done, the user has the option of deleting the claim detail information.  </a:t>
            </a:r>
            <a:endParaRPr lang="en-US"/>
          </a:p>
          <a:p>
            <a:pPr marL="171450" indent="-171450">
              <a:buChar char="•"/>
            </a:pPr>
            <a:r>
              <a:rPr lang="en-US">
                <a:solidFill>
                  <a:srgbClr val="FFFFFF"/>
                </a:solidFill>
              </a:rPr>
              <a:t>ADJUCATED (ADJUDICATED when viewed through the UI) – The claim has been adjudicated but is not ready for payment.  Manually adjudicated claims will stay in ADJUCATED status when ‘Okay to Pay’ has not been clicked after the completion of adjudication.</a:t>
            </a:r>
            <a:endParaRPr lang="en-US"/>
          </a:p>
          <a:p>
            <a:pPr marL="171450" indent="-171450">
              <a:buChar char="•"/>
            </a:pPr>
            <a:r>
              <a:rPr lang="en-US">
                <a:solidFill>
                  <a:srgbClr val="FFFFFF"/>
                </a:solidFill>
              </a:rPr>
              <a:t>PAY – Due to either manual intervention or an edit rule, a determination has been made to pay service(s) on a claim.  Only one line not in a deny status will allow the claim to have a PAY status.</a:t>
            </a:r>
            <a:endParaRPr lang="en-US"/>
          </a:p>
          <a:p>
            <a:pPr marL="171450" indent="-171450">
              <a:buChar char="•"/>
            </a:pPr>
            <a:r>
              <a:rPr lang="en-US">
                <a:solidFill>
                  <a:srgbClr val="FFFFFF"/>
                </a:solidFill>
              </a:rPr>
              <a:t>DENY – Due to either manual intervention or an edit rule, a determination has been made to deny the claim.  All lines on the claim must be in a deny status for the claim to have a DENY status.</a:t>
            </a:r>
            <a:endParaRPr lang="en-US"/>
          </a:p>
          <a:p>
            <a:pPr marL="171450" indent="-171450">
              <a:buChar char="•"/>
            </a:pPr>
            <a:r>
              <a:rPr lang="en-US">
                <a:solidFill>
                  <a:srgbClr val="FFFFFF"/>
                </a:solidFill>
              </a:rPr>
              <a:t>WAITPAY – The PAY claim has completed through the ‘Create FFS Payments’ of the payment process.</a:t>
            </a:r>
            <a:endParaRPr lang="en-US"/>
          </a:p>
          <a:p>
            <a:pPr marL="171450" indent="-171450">
              <a:buChar char="•"/>
            </a:pPr>
            <a:r>
              <a:rPr lang="en-US">
                <a:solidFill>
                  <a:srgbClr val="FFFFFF"/>
                </a:solidFill>
              </a:rPr>
              <a:t>WAITREV – The REV claim has completed through the ‘Create FFS Payments’ of the payment process.</a:t>
            </a:r>
            <a:endParaRPr lang="en-US"/>
          </a:p>
          <a:p>
            <a:pPr marL="171450" indent="-171450">
              <a:buChar char="•"/>
            </a:pPr>
            <a:r>
              <a:rPr lang="en-US">
                <a:solidFill>
                  <a:srgbClr val="FFFFFF"/>
                </a:solidFill>
              </a:rPr>
              <a:t>WAITDENY – The DENY claim has completed through the ‘Create FFS Payments’ of the payment process.</a:t>
            </a:r>
            <a:endParaRPr lang="en-US"/>
          </a:p>
          <a:p>
            <a:pPr marL="171450" indent="-171450">
              <a:buChar char="•"/>
            </a:pPr>
            <a:r>
              <a:rPr lang="en-US">
                <a:solidFill>
                  <a:srgbClr val="FFFFFF"/>
                </a:solidFill>
              </a:rPr>
              <a:t>REV – A previously PAID claim that has been reversed.  Denied claims will not create a REV claim.</a:t>
            </a:r>
            <a:endParaRPr lang="en-US"/>
          </a:p>
          <a:p>
            <a:pPr marL="171450" indent="-171450">
              <a:buChar char="•"/>
            </a:pPr>
            <a:r>
              <a:rPr lang="en-US">
                <a:solidFill>
                  <a:srgbClr val="FFFFFF"/>
                </a:solidFill>
              </a:rPr>
              <a:t>PAID – The PAY claim has been processed through payment.  The provider and/or member has been notified and paid for the claim.</a:t>
            </a:r>
            <a:endParaRPr lang="en-US"/>
          </a:p>
          <a:p>
            <a:pPr marL="171450" indent="-171450">
              <a:buChar char="•"/>
            </a:pPr>
            <a:r>
              <a:rPr lang="en-US" dirty="0">
                <a:solidFill>
                  <a:srgbClr val="FFFFFF"/>
                </a:solidFill>
              </a:rPr>
              <a:t>REVERSED – The REV claim has been processed through payment.  The provider and/or member have been notified of the reversal.</a:t>
            </a:r>
            <a:endParaRPr lang="en-US" dirty="0"/>
          </a:p>
          <a:p>
            <a:pPr marL="171450" indent="-171450">
              <a:buChar char="•"/>
            </a:pPr>
            <a:r>
              <a:rPr lang="en-US" dirty="0">
                <a:solidFill>
                  <a:srgbClr val="FFFFFF"/>
                </a:solidFill>
              </a:rPr>
              <a:t>DENIED – The DENY claim has been processed through payment.  The provider and/or member have been notified of the denial.</a:t>
            </a:r>
            <a:endParaRPr lang="en-US" dirty="0"/>
          </a:p>
          <a:p>
            <a:endParaRPr lang="en-US" dirty="0">
              <a:cs typeface="Calibri"/>
            </a:endParaRPr>
          </a:p>
        </p:txBody>
      </p:sp>
      <p:sp>
        <p:nvSpPr>
          <p:cNvPr id="4" name="Slide Number Placeholder 3"/>
          <p:cNvSpPr>
            <a:spLocks noGrp="1"/>
          </p:cNvSpPr>
          <p:nvPr>
            <p:ph type="sldNum" sz="quarter" idx="10"/>
          </p:nvPr>
        </p:nvSpPr>
        <p:spPr/>
        <p:txBody>
          <a:bodyPr/>
          <a:lstStyle/>
          <a:p>
            <a:fld id="{2409B2F8-B6B5-42EB-BD99-CBEDEE267249}" type="slidenum">
              <a:rPr lang="en-US" smtClean="0"/>
              <a:t>46</a:t>
            </a:fld>
            <a:endParaRPr lang="en-US"/>
          </a:p>
        </p:txBody>
      </p:sp>
    </p:spTree>
    <p:extLst>
      <p:ext uri="{BB962C8B-B14F-4D97-AF65-F5344CB8AC3E}">
        <p14:creationId xmlns:p14="http://schemas.microsoft.com/office/powerpoint/2010/main" val="28665871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Eligible $405.70</a:t>
            </a:r>
            <a:r>
              <a:rPr lang="en-US" baseline="0" dirty="0"/>
              <a:t> minus $25.00 Copay = $380.70 Payment</a:t>
            </a:r>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47</a:t>
            </a:fld>
            <a:endParaRPr lang="en-US"/>
          </a:p>
        </p:txBody>
      </p:sp>
    </p:spTree>
    <p:extLst>
      <p:ext uri="{BB962C8B-B14F-4D97-AF65-F5344CB8AC3E}">
        <p14:creationId xmlns:p14="http://schemas.microsoft.com/office/powerpoint/2010/main" val="378515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Limits tab is used to display information on the limits and maximums that were reached or applied in this claim.  Each line of the claim is checked for its limits and maximums.</a:t>
            </a:r>
          </a:p>
          <a:p>
            <a:endParaRPr lang="en-US" dirty="0"/>
          </a:p>
          <a:p>
            <a:pPr marL="628650" lvl="1" indent="-171450">
              <a:buFont typeface="Arial" pitchFamily="34" charset="0"/>
              <a:buChar char="•"/>
            </a:pPr>
            <a:r>
              <a:rPr lang="en-US" b="1" dirty="0"/>
              <a:t>Line</a:t>
            </a:r>
            <a:r>
              <a:rPr lang="en-US" dirty="0"/>
              <a:t> = Line</a:t>
            </a:r>
            <a:r>
              <a:rPr lang="en-US" baseline="0" dirty="0"/>
              <a:t> number of the claim service.</a:t>
            </a:r>
          </a:p>
          <a:p>
            <a:pPr marL="628650" lvl="1" indent="-171450">
              <a:buFont typeface="Arial" pitchFamily="34" charset="0"/>
              <a:buChar char="•"/>
            </a:pPr>
            <a:r>
              <a:rPr lang="en-US" b="1" baseline="0" dirty="0"/>
              <a:t>Copay</a:t>
            </a:r>
            <a:r>
              <a:rPr lang="en-US" baseline="0" dirty="0"/>
              <a:t> = Dollar amount of any plan or benefit co-payment.</a:t>
            </a:r>
          </a:p>
          <a:p>
            <a:pPr marL="628650" lvl="1" indent="-171450">
              <a:buFont typeface="Arial" pitchFamily="34" charset="0"/>
              <a:buChar char="•"/>
            </a:pPr>
            <a:r>
              <a:rPr lang="en-US" b="1" baseline="0" dirty="0"/>
              <a:t>Coinsurance</a:t>
            </a:r>
            <a:r>
              <a:rPr lang="en-US" baseline="0" dirty="0"/>
              <a:t> = Displays the coinsurance amount that has been applied to the service line.</a:t>
            </a:r>
          </a:p>
          <a:p>
            <a:pPr marL="628650" lvl="1" indent="-171450">
              <a:buFont typeface="Arial" pitchFamily="34" charset="0"/>
              <a:buChar char="•"/>
            </a:pPr>
            <a:r>
              <a:rPr lang="en-US" b="1" baseline="0" dirty="0"/>
              <a:t>Cost Share </a:t>
            </a:r>
            <a:r>
              <a:rPr lang="en-US" baseline="0" dirty="0"/>
              <a:t>= Displays the member’s cost share responsibility calculated for the service line.</a:t>
            </a:r>
          </a:p>
          <a:p>
            <a:pPr marL="628650" lvl="1" indent="-171450">
              <a:buFont typeface="Arial" pitchFamily="34" charset="0"/>
              <a:buChar char="•"/>
            </a:pPr>
            <a:r>
              <a:rPr lang="en-US" b="1" baseline="0" dirty="0"/>
              <a:t>Rem Visits </a:t>
            </a:r>
            <a:r>
              <a:rPr lang="en-US" baseline="0" dirty="0"/>
              <a:t>= Displays the remaining visits for the type of claim the member is entitled to under the benefit.</a:t>
            </a:r>
          </a:p>
          <a:p>
            <a:pPr marL="628650" lvl="1" indent="-171450">
              <a:buFont typeface="Arial" pitchFamily="34" charset="0"/>
              <a:buChar char="•"/>
            </a:pPr>
            <a:r>
              <a:rPr lang="en-US" b="1" baseline="0" dirty="0"/>
              <a:t>Max Visits </a:t>
            </a:r>
            <a:r>
              <a:rPr lang="en-US" baseline="0" dirty="0"/>
              <a:t>= Displays the deductible amount applied to the service line.</a:t>
            </a:r>
          </a:p>
          <a:p>
            <a:pPr marL="628650" lvl="1" indent="-171450">
              <a:buFont typeface="Arial" pitchFamily="34" charset="0"/>
              <a:buChar char="•"/>
            </a:pPr>
            <a:r>
              <a:rPr lang="en-US" b="1" baseline="0" dirty="0"/>
              <a:t>Annual Accrued </a:t>
            </a:r>
            <a:r>
              <a:rPr lang="en-US" baseline="0" dirty="0"/>
              <a:t>= Displays the accrued amount for the current year based on the benefit’s annual maximum.</a:t>
            </a:r>
          </a:p>
          <a:p>
            <a:pPr marL="628650" lvl="1" indent="-171450">
              <a:buFont typeface="Arial" pitchFamily="34" charset="0"/>
              <a:buChar char="•"/>
            </a:pPr>
            <a:r>
              <a:rPr lang="en-US" b="1" baseline="0" dirty="0"/>
              <a:t>Max Out of Pocket </a:t>
            </a:r>
            <a:r>
              <a:rPr lang="en-US" baseline="0" dirty="0"/>
              <a:t>= Displays the current maximum out of pocket for the benefit associated with the claim line.</a:t>
            </a:r>
          </a:p>
          <a:p>
            <a:pPr marL="628650" lvl="1" indent="-171450">
              <a:buFont typeface="Arial" pitchFamily="34" charset="0"/>
              <a:buChar char="•"/>
            </a:pPr>
            <a:r>
              <a:rPr lang="en-US" b="1" baseline="0" dirty="0"/>
              <a:t>Life Balance </a:t>
            </a:r>
            <a:r>
              <a:rPr lang="en-US" baseline="0" dirty="0"/>
              <a:t>= Displays the cumulative total accrued amount of the benefit associated with the claim line.</a:t>
            </a:r>
          </a:p>
          <a:p>
            <a:pPr marL="628650" lvl="1" indent="-171450">
              <a:buFont typeface="Arial" pitchFamily="34" charset="0"/>
              <a:buChar char="•"/>
            </a:pPr>
            <a:r>
              <a:rPr lang="en-US" b="1" baseline="0" dirty="0"/>
              <a:t>Benefit Exceeded </a:t>
            </a:r>
            <a:r>
              <a:rPr lang="en-US" baseline="0" dirty="0"/>
              <a:t>= Displays the amount the service line has exceeded the associated benefit maximum.</a:t>
            </a:r>
          </a:p>
          <a:p>
            <a:pPr marL="628650" lvl="1" indent="-171450">
              <a:buFont typeface="Arial" pitchFamily="34" charset="0"/>
              <a:buChar char="•"/>
            </a:pPr>
            <a:r>
              <a:rPr lang="en-US" b="1" baseline="0" dirty="0"/>
              <a:t>Penalty Amount </a:t>
            </a:r>
            <a:r>
              <a:rPr lang="en-US" baseline="0" dirty="0"/>
              <a:t>= Displays the amount of penalty applied to the claim line.</a:t>
            </a:r>
          </a:p>
          <a:p>
            <a:pPr marL="628650" lvl="1"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48</a:t>
            </a:fld>
            <a:endParaRPr lang="en-US"/>
          </a:p>
        </p:txBody>
      </p:sp>
    </p:spTree>
    <p:extLst>
      <p:ext uri="{BB962C8B-B14F-4D97-AF65-F5344CB8AC3E}">
        <p14:creationId xmlns:p14="http://schemas.microsoft.com/office/powerpoint/2010/main" val="8690397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Memos allow you to keep track of or explain special circumstances of a claim.  You can use the memo to explain why payment was reduced or to record provider inquiry notes.  The memo</a:t>
            </a:r>
            <a:r>
              <a:rPr lang="en-US" baseline="0" dirty="0"/>
              <a:t> is specific to the claim and is not viewable outside of the Claims module.</a:t>
            </a:r>
          </a:p>
          <a:p>
            <a:endParaRPr lang="en-US" baseline="0" dirty="0"/>
          </a:p>
          <a:p>
            <a:pPr marL="628650" lvl="1" indent="-171450">
              <a:buFont typeface="Arial" pitchFamily="34" charset="0"/>
              <a:buChar char="•"/>
            </a:pPr>
            <a:r>
              <a:rPr lang="en-US" b="1" baseline="0" dirty="0"/>
              <a:t>Description</a:t>
            </a:r>
            <a:r>
              <a:rPr lang="en-US" baseline="0" dirty="0"/>
              <a:t> = Provides a description of the memo/alert.</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Type</a:t>
            </a:r>
            <a:r>
              <a:rPr lang="en-US" baseline="0" dirty="0"/>
              <a:t> = Indicates whether the entry is a memo or alert.</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User</a:t>
            </a:r>
            <a:r>
              <a:rPr lang="en-US" baseline="0" dirty="0"/>
              <a:t> = Displays the User ID that created the memo/alert.</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Created</a:t>
            </a:r>
            <a:r>
              <a:rPr lang="en-US" baseline="0" dirty="0"/>
              <a:t> = Displays the date the memo/alert was created.</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Last Edit </a:t>
            </a:r>
            <a:r>
              <a:rPr lang="en-US" baseline="0" dirty="0"/>
              <a:t>= Displays the date the memo/alert was last edited.</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Source</a:t>
            </a:r>
            <a:r>
              <a:rPr lang="en-US" baseline="0" dirty="0"/>
              <a:t> = Displays the source of the claim memo.</a:t>
            </a:r>
          </a:p>
          <a:p>
            <a:pPr marL="628650" lvl="1" indent="-171450">
              <a:buFont typeface="Arial" pitchFamily="34" charset="0"/>
              <a:buChar char="•"/>
            </a:pPr>
            <a:endParaRPr lang="en-US" baseline="0" dirty="0"/>
          </a:p>
          <a:p>
            <a:pPr marL="628650" lvl="1" indent="-171450">
              <a:buFont typeface="Arial" pitchFamily="34" charset="0"/>
              <a:buChar char="•"/>
            </a:pPr>
            <a:r>
              <a:rPr lang="en-US" b="1" baseline="0" dirty="0"/>
              <a:t>Active/Inactive Radio Buttons </a:t>
            </a:r>
            <a:r>
              <a:rPr lang="en-US" baseline="0" dirty="0"/>
              <a:t>= Indicate whether the displayed memos/alerts are active or inactive.</a:t>
            </a:r>
          </a:p>
          <a:p>
            <a:pPr marL="628650" lvl="1" indent="-171450">
              <a:buFont typeface="Arial" pitchFamily="34" charset="0"/>
              <a:buChar char="•"/>
            </a:pPr>
            <a:endParaRPr lang="en-US" baseline="0" dirty="0"/>
          </a:p>
          <a:p>
            <a:pPr marL="628650" lvl="1"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49</a:t>
            </a:fld>
            <a:endParaRPr lang="en-US"/>
          </a:p>
        </p:txBody>
      </p:sp>
    </p:spTree>
    <p:extLst>
      <p:ext uri="{BB962C8B-B14F-4D97-AF65-F5344CB8AC3E}">
        <p14:creationId xmlns:p14="http://schemas.microsoft.com/office/powerpoint/2010/main" val="3770515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format of the names stored in QNXT is Last Name, First Name, so it is best if you enter the name in that format.  (The additional claim-related search criteria will be covered shortly – Date Range Type, Date From, Date To, etc.)</a:t>
            </a:r>
          </a:p>
        </p:txBody>
      </p:sp>
      <p:sp>
        <p:nvSpPr>
          <p:cNvPr id="4" name="Slide Number Placeholder 3"/>
          <p:cNvSpPr>
            <a:spLocks noGrp="1"/>
          </p:cNvSpPr>
          <p:nvPr>
            <p:ph type="sldNum" sz="quarter" idx="10"/>
          </p:nvPr>
        </p:nvSpPr>
        <p:spPr/>
        <p:txBody>
          <a:bodyPr/>
          <a:lstStyle/>
          <a:p>
            <a:fld id="{2409B2F8-B6B5-42EB-BD99-CBEDEE267249}" type="slidenum">
              <a:rPr lang="en-US" smtClean="0"/>
              <a:t>5</a:t>
            </a:fld>
            <a:endParaRPr lang="en-US"/>
          </a:p>
        </p:txBody>
      </p:sp>
    </p:spTree>
    <p:extLst>
      <p:ext uri="{BB962C8B-B14F-4D97-AF65-F5344CB8AC3E}">
        <p14:creationId xmlns:p14="http://schemas.microsoft.com/office/powerpoint/2010/main" val="3097260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Attributes can be assigned to claims</a:t>
            </a:r>
            <a:r>
              <a:rPr lang="en-US" baseline="0" dirty="0"/>
              <a:t> to enable users to track customer information not captured elsewhere in QNXT.  An attribute is defined in the Configuration module and can define as string, currency, date, numeric or yes/no data types.</a:t>
            </a:r>
          </a:p>
          <a:p>
            <a:endParaRPr lang="en-US" baseline="0" dirty="0"/>
          </a:p>
          <a:p>
            <a:pPr marL="628650" lvl="1" indent="-171450">
              <a:buFont typeface="Arial" pitchFamily="34" charset="0"/>
              <a:buChar char="•"/>
            </a:pPr>
            <a:r>
              <a:rPr lang="en-US" b="1" baseline="0" dirty="0"/>
              <a:t>Description</a:t>
            </a:r>
            <a:r>
              <a:rPr lang="en-US" baseline="0" dirty="0"/>
              <a:t> = Provides a description of the attribute.</a:t>
            </a:r>
          </a:p>
          <a:p>
            <a:pPr marL="628650" lvl="1" indent="-171450">
              <a:buFont typeface="Arial" pitchFamily="34" charset="0"/>
              <a:buChar char="•"/>
            </a:pPr>
            <a:r>
              <a:rPr lang="en-US" b="1" baseline="0" dirty="0"/>
              <a:t>Value</a:t>
            </a:r>
            <a:r>
              <a:rPr lang="en-US" baseline="0" dirty="0"/>
              <a:t> = Displays the attribute value.</a:t>
            </a:r>
          </a:p>
          <a:p>
            <a:pPr marL="628650" lvl="1" indent="-171450">
              <a:buFont typeface="Arial" pitchFamily="34" charset="0"/>
              <a:buChar char="•"/>
            </a:pPr>
            <a:r>
              <a:rPr lang="en-US" b="1" baseline="0" dirty="0"/>
              <a:t>Effective/Termination Date </a:t>
            </a:r>
            <a:r>
              <a:rPr lang="en-US" baseline="0" dirty="0"/>
              <a:t>= Displays the Effective and Termination Date the attribute is in effect.</a:t>
            </a:r>
          </a:p>
          <a:p>
            <a:pPr marL="628650" lvl="1" indent="-171450">
              <a:buFont typeface="Arial" pitchFamily="34" charset="0"/>
              <a:buChar char="•"/>
            </a:pPr>
            <a:r>
              <a:rPr lang="en-US" b="1" baseline="0" dirty="0"/>
              <a:t>Group</a:t>
            </a:r>
            <a:r>
              <a:rPr lang="en-US" baseline="0" dirty="0"/>
              <a:t> = Displays the group to which the attribute belongs.</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50</a:t>
            </a:fld>
            <a:endParaRPr lang="en-US"/>
          </a:p>
        </p:txBody>
      </p:sp>
    </p:spTree>
    <p:extLst>
      <p:ext uri="{BB962C8B-B14F-4D97-AF65-F5344CB8AC3E}">
        <p14:creationId xmlns:p14="http://schemas.microsoft.com/office/powerpoint/2010/main" val="19317690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The user</a:t>
            </a:r>
            <a:r>
              <a:rPr lang="en-US" baseline="0" dirty="0"/>
              <a:t> can view rules that have fired an edit for each claim line for each time the claim was adjudicated as well as view the user name of the individual who overrode the edit and the date of the override.</a:t>
            </a:r>
          </a:p>
          <a:p>
            <a:endParaRPr lang="en-US" baseline="0" dirty="0"/>
          </a:p>
          <a:p>
            <a:r>
              <a:rPr lang="en-US" baseline="0" dirty="0"/>
              <a:t>Adjudication History list view:</a:t>
            </a:r>
          </a:p>
          <a:p>
            <a:endParaRPr lang="en-US" baseline="0" dirty="0"/>
          </a:p>
          <a:p>
            <a:pPr marL="628650" lvl="1" indent="-171450">
              <a:buFont typeface="Arial" pitchFamily="34" charset="0"/>
              <a:buChar char="•"/>
            </a:pPr>
            <a:r>
              <a:rPr lang="en-US" b="1" baseline="0" dirty="0"/>
              <a:t>Adjudication</a:t>
            </a:r>
            <a:r>
              <a:rPr lang="en-US" baseline="0" dirty="0"/>
              <a:t> = Displays the number of adjudication attempts.</a:t>
            </a:r>
          </a:p>
          <a:p>
            <a:pPr marL="628650" lvl="1" indent="-171450">
              <a:buFont typeface="Arial" pitchFamily="34" charset="0"/>
              <a:buChar char="•"/>
            </a:pPr>
            <a:r>
              <a:rPr lang="en-US" b="1" baseline="0" dirty="0"/>
              <a:t>Adjudicator</a:t>
            </a:r>
            <a:r>
              <a:rPr lang="en-US" baseline="0" dirty="0"/>
              <a:t> = Displays the user name of the individual who adjudicated the claim.</a:t>
            </a:r>
          </a:p>
          <a:p>
            <a:pPr marL="628650" lvl="1" indent="-171450">
              <a:buFont typeface="Arial" pitchFamily="34" charset="0"/>
              <a:buChar char="•"/>
            </a:pPr>
            <a:r>
              <a:rPr lang="en-US" b="1" baseline="0" dirty="0"/>
              <a:t>Adjudication Date </a:t>
            </a:r>
            <a:r>
              <a:rPr lang="en-US" baseline="0" dirty="0"/>
              <a:t>= Displays the adjudication date and time.</a:t>
            </a:r>
          </a:p>
          <a:p>
            <a:pPr marL="628650" lvl="1" indent="-171450">
              <a:buFont typeface="Arial" pitchFamily="34" charset="0"/>
              <a:buChar char="•"/>
            </a:pPr>
            <a:endParaRPr lang="en-US" baseline="0" dirty="0"/>
          </a:p>
          <a:p>
            <a:pPr marL="171450" lvl="0" indent="-171450">
              <a:buFont typeface="Arial" pitchFamily="34" charset="0"/>
              <a:buChar char="•"/>
            </a:pPr>
            <a:r>
              <a:rPr lang="en-US" baseline="0" dirty="0"/>
              <a:t>Edit History list view:</a:t>
            </a:r>
          </a:p>
          <a:p>
            <a:pPr marL="171450" lvl="0" indent="-171450">
              <a:buFont typeface="Arial" pitchFamily="34" charset="0"/>
              <a:buChar char="•"/>
            </a:pPr>
            <a:endParaRPr lang="en-US" baseline="0" dirty="0"/>
          </a:p>
          <a:p>
            <a:pPr marL="628650" lvl="1" indent="-171450">
              <a:buFont typeface="Arial" pitchFamily="34" charset="0"/>
              <a:buChar char="•"/>
            </a:pPr>
            <a:r>
              <a:rPr lang="en-US" b="1" baseline="0" dirty="0"/>
              <a:t>Line #</a:t>
            </a:r>
            <a:r>
              <a:rPr lang="en-US" baseline="0" dirty="0"/>
              <a:t> = Displays the number of the claim line or displays zero to indicate the header where a rule fired an edit.</a:t>
            </a:r>
          </a:p>
          <a:p>
            <a:pPr marL="628650" lvl="1" indent="-171450">
              <a:buFont typeface="Arial" pitchFamily="34" charset="0"/>
              <a:buChar char="•"/>
            </a:pPr>
            <a:r>
              <a:rPr lang="en-US" b="1" baseline="0" dirty="0"/>
              <a:t>Edit #</a:t>
            </a:r>
            <a:r>
              <a:rPr lang="en-US" baseline="0" dirty="0"/>
              <a:t> - Displays the edit number that fired </a:t>
            </a:r>
          </a:p>
          <a:p>
            <a:pPr marL="628650" lvl="1" indent="-171450">
              <a:buFont typeface="Arial" pitchFamily="34" charset="0"/>
              <a:buChar char="•"/>
            </a:pPr>
            <a:r>
              <a:rPr lang="en-US" b="1" baseline="0" dirty="0"/>
              <a:t>Description</a:t>
            </a:r>
            <a:r>
              <a:rPr lang="en-US" baseline="0" dirty="0"/>
              <a:t> = Displays the rule description</a:t>
            </a:r>
          </a:p>
          <a:p>
            <a:pPr marL="628650" lvl="1" indent="-171450">
              <a:buFont typeface="Arial" pitchFamily="34" charset="0"/>
              <a:buChar char="•"/>
            </a:pPr>
            <a:r>
              <a:rPr lang="en-US" b="1" baseline="0" dirty="0"/>
              <a:t>Status</a:t>
            </a:r>
            <a:r>
              <a:rPr lang="en-US" baseline="0" dirty="0"/>
              <a:t> = Displays the line status</a:t>
            </a:r>
          </a:p>
          <a:p>
            <a:pPr marL="628650" lvl="1" indent="-171450">
              <a:buFont typeface="Arial" pitchFamily="34" charset="0"/>
              <a:buChar char="•"/>
            </a:pPr>
            <a:r>
              <a:rPr lang="en-US" b="1" baseline="0" dirty="0"/>
              <a:t>Override By</a:t>
            </a:r>
            <a:r>
              <a:rPr lang="en-US" baseline="0" dirty="0"/>
              <a:t> = Displays the user name of the individual who overrode the edit.</a:t>
            </a:r>
          </a:p>
          <a:p>
            <a:pPr marL="628650" lvl="1" indent="-171450">
              <a:buFont typeface="Arial" pitchFamily="34" charset="0"/>
              <a:buChar char="•"/>
            </a:pPr>
            <a:r>
              <a:rPr lang="en-US" b="1" baseline="0" dirty="0"/>
              <a:t>Override Date </a:t>
            </a:r>
            <a:r>
              <a:rPr lang="en-US" baseline="0" dirty="0"/>
              <a:t>= Displays the date the override took place.</a:t>
            </a:r>
          </a:p>
          <a:p>
            <a:pPr marL="628650" lvl="1"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51</a:t>
            </a:fld>
            <a:endParaRPr lang="en-US"/>
          </a:p>
        </p:txBody>
      </p:sp>
    </p:spTree>
    <p:extLst>
      <p:ext uri="{BB962C8B-B14F-4D97-AF65-F5344CB8AC3E}">
        <p14:creationId xmlns:p14="http://schemas.microsoft.com/office/powerpoint/2010/main" val="9817193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52</a:t>
            </a:fld>
            <a:endParaRPr lang="en-US"/>
          </a:p>
        </p:txBody>
      </p:sp>
    </p:spTree>
    <p:extLst>
      <p:ext uri="{BB962C8B-B14F-4D97-AF65-F5344CB8AC3E}">
        <p14:creationId xmlns:p14="http://schemas.microsoft.com/office/powerpoint/2010/main" val="13915141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Claim Tab also sometimes called “the claim header”.</a:t>
            </a:r>
          </a:p>
          <a:p>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53</a:t>
            </a:fld>
            <a:endParaRPr lang="en-US"/>
          </a:p>
        </p:txBody>
      </p:sp>
    </p:spTree>
    <p:extLst>
      <p:ext uri="{BB962C8B-B14F-4D97-AF65-F5344CB8AC3E}">
        <p14:creationId xmlns:p14="http://schemas.microsoft.com/office/powerpoint/2010/main" val="22164796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Used to store Pre Authorizations – this is NOT the HMO Referral Process.  That</a:t>
            </a:r>
            <a:r>
              <a:rPr lang="en-US" baseline="0" dirty="0"/>
              <a:t> is done via the Referring Physician information at the bottom left of the Claim Tab.  Both the Referral and Referring Provider information can be blank.</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54</a:t>
            </a:fld>
            <a:endParaRPr lang="en-US"/>
          </a:p>
        </p:txBody>
      </p:sp>
    </p:spTree>
    <p:extLst>
      <p:ext uri="{BB962C8B-B14F-4D97-AF65-F5344CB8AC3E}">
        <p14:creationId xmlns:p14="http://schemas.microsoft.com/office/powerpoint/2010/main" val="28692883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Provides link</a:t>
            </a:r>
            <a:r>
              <a:rPr lang="en-US" baseline="0" dirty="0"/>
              <a:t> historical versions of CURRENT claim, or all claims in history for this member.  Can click on column headings to sort, such as Provider, or DOS (Date of Service)</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55</a:t>
            </a:fld>
            <a:endParaRPr lang="en-US"/>
          </a:p>
        </p:txBody>
      </p:sp>
    </p:spTree>
    <p:extLst>
      <p:ext uri="{BB962C8B-B14F-4D97-AF65-F5344CB8AC3E}">
        <p14:creationId xmlns:p14="http://schemas.microsoft.com/office/powerpoint/2010/main" val="29163031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From this link, you can go to the various Provider Tabs listed to the left…..This is the </a:t>
            </a:r>
            <a:r>
              <a:rPr lang="en-US"/>
              <a:t>Provider Summary</a:t>
            </a:r>
          </a:p>
        </p:txBody>
      </p:sp>
      <p:sp>
        <p:nvSpPr>
          <p:cNvPr id="4" name="Slide Number Placeholder 3"/>
          <p:cNvSpPr>
            <a:spLocks noGrp="1"/>
          </p:cNvSpPr>
          <p:nvPr>
            <p:ph type="sldNum" sz="quarter" idx="10"/>
          </p:nvPr>
        </p:nvSpPr>
        <p:spPr/>
        <p:txBody>
          <a:bodyPr/>
          <a:lstStyle/>
          <a:p>
            <a:fld id="{2409B2F8-B6B5-42EB-BD99-CBEDEE267249}" type="slidenum">
              <a:rPr lang="en-US" smtClean="0"/>
              <a:t>56</a:t>
            </a:fld>
            <a:endParaRPr lang="en-US"/>
          </a:p>
        </p:txBody>
      </p:sp>
    </p:spTree>
    <p:extLst>
      <p:ext uri="{BB962C8B-B14F-4D97-AF65-F5344CB8AC3E}">
        <p14:creationId xmlns:p14="http://schemas.microsoft.com/office/powerpoint/2010/main" val="42092382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This example indicates that this physician is affiliated with the HMO Kauai Medical Clinic </a:t>
            </a:r>
            <a:r>
              <a:rPr lang="en-US" baseline="0" dirty="0"/>
              <a:t>Network, Effective and Term Dates and PCP/PDP checkbox.  Other Affiliation Types are Service and Group Affiliations</a:t>
            </a:r>
            <a:endParaRPr lang="en-US" dirty="0"/>
          </a:p>
        </p:txBody>
      </p:sp>
      <p:sp>
        <p:nvSpPr>
          <p:cNvPr id="4" name="Slide Number Placeholder 3"/>
          <p:cNvSpPr>
            <a:spLocks noGrp="1"/>
          </p:cNvSpPr>
          <p:nvPr>
            <p:ph type="sldNum" sz="quarter" idx="10"/>
          </p:nvPr>
        </p:nvSpPr>
        <p:spPr/>
        <p:txBody>
          <a:bodyPr/>
          <a:lstStyle/>
          <a:p>
            <a:fld id="{2409B2F8-B6B5-42EB-BD99-CBEDEE267249}" type="slidenum">
              <a:rPr lang="en-US" smtClean="0"/>
              <a:t>57</a:t>
            </a:fld>
            <a:endParaRPr lang="en-US"/>
          </a:p>
        </p:txBody>
      </p:sp>
    </p:spTree>
    <p:extLst>
      <p:ext uri="{BB962C8B-B14F-4D97-AF65-F5344CB8AC3E}">
        <p14:creationId xmlns:p14="http://schemas.microsoft.com/office/powerpoint/2010/main" val="4769355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Provides Details such as Address, Address Effective Date.</a:t>
            </a:r>
          </a:p>
        </p:txBody>
      </p:sp>
      <p:sp>
        <p:nvSpPr>
          <p:cNvPr id="4" name="Slide Number Placeholder 3"/>
          <p:cNvSpPr>
            <a:spLocks noGrp="1"/>
          </p:cNvSpPr>
          <p:nvPr>
            <p:ph type="sldNum" sz="quarter" idx="10"/>
          </p:nvPr>
        </p:nvSpPr>
        <p:spPr/>
        <p:txBody>
          <a:bodyPr/>
          <a:lstStyle/>
          <a:p>
            <a:fld id="{2409B2F8-B6B5-42EB-BD99-CBEDEE267249}" type="slidenum">
              <a:rPr lang="en-US" smtClean="0"/>
              <a:t>58</a:t>
            </a:fld>
            <a:endParaRPr lang="en-US"/>
          </a:p>
        </p:txBody>
      </p:sp>
    </p:spTree>
    <p:extLst>
      <p:ext uri="{BB962C8B-B14F-4D97-AF65-F5344CB8AC3E}">
        <p14:creationId xmlns:p14="http://schemas.microsoft.com/office/powerpoint/2010/main" val="11402114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59</a:t>
            </a:fld>
            <a:endParaRPr lang="en-US"/>
          </a:p>
        </p:txBody>
      </p:sp>
    </p:spTree>
    <p:extLst>
      <p:ext uri="{BB962C8B-B14F-4D97-AF65-F5344CB8AC3E}">
        <p14:creationId xmlns:p14="http://schemas.microsoft.com/office/powerpoint/2010/main" val="48241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In this example “FEP” was entered in the member name, and QNXT displays a list of members that contain that value.  You may need to scroll to find your member, but once found, click on the name in the list – be sure to check the date of birth before clicking.</a:t>
            </a:r>
          </a:p>
        </p:txBody>
      </p:sp>
      <p:sp>
        <p:nvSpPr>
          <p:cNvPr id="4" name="Slide Number Placeholder 3"/>
          <p:cNvSpPr>
            <a:spLocks noGrp="1"/>
          </p:cNvSpPr>
          <p:nvPr>
            <p:ph type="sldNum" sz="quarter" idx="10"/>
          </p:nvPr>
        </p:nvSpPr>
        <p:spPr/>
        <p:txBody>
          <a:bodyPr/>
          <a:lstStyle/>
          <a:p>
            <a:fld id="{2409B2F8-B6B5-42EB-BD99-CBEDEE267249}" type="slidenum">
              <a:rPr lang="en-US" smtClean="0"/>
              <a:t>6</a:t>
            </a:fld>
            <a:endParaRPr lang="en-US"/>
          </a:p>
        </p:txBody>
      </p:sp>
    </p:spTree>
    <p:extLst>
      <p:ext uri="{BB962C8B-B14F-4D97-AF65-F5344CB8AC3E}">
        <p14:creationId xmlns:p14="http://schemas.microsoft.com/office/powerpoint/2010/main" val="36808226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60</a:t>
            </a:fld>
            <a:endParaRPr lang="en-US"/>
          </a:p>
        </p:txBody>
      </p:sp>
    </p:spTree>
    <p:extLst>
      <p:ext uri="{BB962C8B-B14F-4D97-AF65-F5344CB8AC3E}">
        <p14:creationId xmlns:p14="http://schemas.microsoft.com/office/powerpoint/2010/main" val="24617003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61</a:t>
            </a:fld>
            <a:endParaRPr lang="en-US"/>
          </a:p>
        </p:txBody>
      </p:sp>
    </p:spTree>
    <p:extLst>
      <p:ext uri="{BB962C8B-B14F-4D97-AF65-F5344CB8AC3E}">
        <p14:creationId xmlns:p14="http://schemas.microsoft.com/office/powerpoint/2010/main" val="125516393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62</a:t>
            </a:fld>
            <a:endParaRPr lang="en-US"/>
          </a:p>
        </p:txBody>
      </p:sp>
    </p:spTree>
    <p:extLst>
      <p:ext uri="{BB962C8B-B14F-4D97-AF65-F5344CB8AC3E}">
        <p14:creationId xmlns:p14="http://schemas.microsoft.com/office/powerpoint/2010/main" val="63095430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63</a:t>
            </a:fld>
            <a:endParaRPr lang="en-US"/>
          </a:p>
        </p:txBody>
      </p:sp>
    </p:spTree>
    <p:extLst>
      <p:ext uri="{BB962C8B-B14F-4D97-AF65-F5344CB8AC3E}">
        <p14:creationId xmlns:p14="http://schemas.microsoft.com/office/powerpoint/2010/main" val="33879810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64</a:t>
            </a:fld>
            <a:endParaRPr lang="en-US"/>
          </a:p>
        </p:txBody>
      </p:sp>
    </p:spTree>
    <p:extLst>
      <p:ext uri="{BB962C8B-B14F-4D97-AF65-F5344CB8AC3E}">
        <p14:creationId xmlns:p14="http://schemas.microsoft.com/office/powerpoint/2010/main" val="259312678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65</a:t>
            </a:fld>
            <a:endParaRPr lang="en-US"/>
          </a:p>
        </p:txBody>
      </p:sp>
    </p:spTree>
    <p:extLst>
      <p:ext uri="{BB962C8B-B14F-4D97-AF65-F5344CB8AC3E}">
        <p14:creationId xmlns:p14="http://schemas.microsoft.com/office/powerpoint/2010/main" val="89451167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66</a:t>
            </a:fld>
            <a:endParaRPr lang="en-US"/>
          </a:p>
        </p:txBody>
      </p:sp>
    </p:spTree>
    <p:extLst>
      <p:ext uri="{BB962C8B-B14F-4D97-AF65-F5344CB8AC3E}">
        <p14:creationId xmlns:p14="http://schemas.microsoft.com/office/powerpoint/2010/main" val="1574435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67</a:t>
            </a:fld>
            <a:endParaRPr lang="en-US"/>
          </a:p>
        </p:txBody>
      </p:sp>
    </p:spTree>
    <p:extLst>
      <p:ext uri="{BB962C8B-B14F-4D97-AF65-F5344CB8AC3E}">
        <p14:creationId xmlns:p14="http://schemas.microsoft.com/office/powerpoint/2010/main" val="20762263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68</a:t>
            </a:fld>
            <a:endParaRPr lang="en-US"/>
          </a:p>
        </p:txBody>
      </p:sp>
    </p:spTree>
    <p:extLst>
      <p:ext uri="{BB962C8B-B14F-4D97-AF65-F5344CB8AC3E}">
        <p14:creationId xmlns:p14="http://schemas.microsoft.com/office/powerpoint/2010/main" val="6939723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69</a:t>
            </a:fld>
            <a:endParaRPr lang="en-US"/>
          </a:p>
        </p:txBody>
      </p:sp>
    </p:spTree>
    <p:extLst>
      <p:ext uri="{BB962C8B-B14F-4D97-AF65-F5344CB8AC3E}">
        <p14:creationId xmlns:p14="http://schemas.microsoft.com/office/powerpoint/2010/main" val="2330717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By clicking the highlighted member, that member’s name and ID is populated into the appropriate boxes.  You can click on the search button, or you can use the enter key.</a:t>
            </a:r>
          </a:p>
        </p:txBody>
      </p:sp>
      <p:sp>
        <p:nvSpPr>
          <p:cNvPr id="4" name="Slide Number Placeholder 3"/>
          <p:cNvSpPr>
            <a:spLocks noGrp="1"/>
          </p:cNvSpPr>
          <p:nvPr>
            <p:ph type="sldNum" sz="quarter" idx="10"/>
          </p:nvPr>
        </p:nvSpPr>
        <p:spPr/>
        <p:txBody>
          <a:bodyPr/>
          <a:lstStyle/>
          <a:p>
            <a:fld id="{2409B2F8-B6B5-42EB-BD99-CBEDEE267249}" type="slidenum">
              <a:rPr lang="en-US" smtClean="0"/>
              <a:t>7</a:t>
            </a:fld>
            <a:endParaRPr lang="en-US"/>
          </a:p>
        </p:txBody>
      </p:sp>
    </p:spTree>
    <p:extLst>
      <p:ext uri="{BB962C8B-B14F-4D97-AF65-F5344CB8AC3E}">
        <p14:creationId xmlns:p14="http://schemas.microsoft.com/office/powerpoint/2010/main" val="301853116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70</a:t>
            </a:fld>
            <a:endParaRPr lang="en-US"/>
          </a:p>
        </p:txBody>
      </p:sp>
    </p:spTree>
    <p:extLst>
      <p:ext uri="{BB962C8B-B14F-4D97-AF65-F5344CB8AC3E}">
        <p14:creationId xmlns:p14="http://schemas.microsoft.com/office/powerpoint/2010/main" val="175946853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71</a:t>
            </a:fld>
            <a:endParaRPr lang="en-US"/>
          </a:p>
        </p:txBody>
      </p:sp>
    </p:spTree>
    <p:extLst>
      <p:ext uri="{BB962C8B-B14F-4D97-AF65-F5344CB8AC3E}">
        <p14:creationId xmlns:p14="http://schemas.microsoft.com/office/powerpoint/2010/main" val="68088759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72</a:t>
            </a:fld>
            <a:endParaRPr lang="en-US"/>
          </a:p>
        </p:txBody>
      </p:sp>
    </p:spTree>
    <p:extLst>
      <p:ext uri="{BB962C8B-B14F-4D97-AF65-F5344CB8AC3E}">
        <p14:creationId xmlns:p14="http://schemas.microsoft.com/office/powerpoint/2010/main" val="16772296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73</a:t>
            </a:fld>
            <a:endParaRPr lang="en-US"/>
          </a:p>
        </p:txBody>
      </p:sp>
    </p:spTree>
    <p:extLst>
      <p:ext uri="{BB962C8B-B14F-4D97-AF65-F5344CB8AC3E}">
        <p14:creationId xmlns:p14="http://schemas.microsoft.com/office/powerpoint/2010/main" val="344805643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74</a:t>
            </a:fld>
            <a:endParaRPr lang="en-US"/>
          </a:p>
        </p:txBody>
      </p:sp>
    </p:spTree>
    <p:extLst>
      <p:ext uri="{BB962C8B-B14F-4D97-AF65-F5344CB8AC3E}">
        <p14:creationId xmlns:p14="http://schemas.microsoft.com/office/powerpoint/2010/main" val="22631538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75</a:t>
            </a:fld>
            <a:endParaRPr lang="en-US"/>
          </a:p>
        </p:txBody>
      </p:sp>
    </p:spTree>
    <p:extLst>
      <p:ext uri="{BB962C8B-B14F-4D97-AF65-F5344CB8AC3E}">
        <p14:creationId xmlns:p14="http://schemas.microsoft.com/office/powerpoint/2010/main" val="18293696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76</a:t>
            </a:fld>
            <a:endParaRPr lang="en-US"/>
          </a:p>
        </p:txBody>
      </p:sp>
    </p:spTree>
    <p:extLst>
      <p:ext uri="{BB962C8B-B14F-4D97-AF65-F5344CB8AC3E}">
        <p14:creationId xmlns:p14="http://schemas.microsoft.com/office/powerpoint/2010/main" val="194304688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77</a:t>
            </a:fld>
            <a:endParaRPr lang="en-US"/>
          </a:p>
        </p:txBody>
      </p:sp>
    </p:spTree>
    <p:extLst>
      <p:ext uri="{BB962C8B-B14F-4D97-AF65-F5344CB8AC3E}">
        <p14:creationId xmlns:p14="http://schemas.microsoft.com/office/powerpoint/2010/main" val="1754102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78</a:t>
            </a:fld>
            <a:endParaRPr lang="en-US"/>
          </a:p>
        </p:txBody>
      </p:sp>
    </p:spTree>
    <p:extLst>
      <p:ext uri="{BB962C8B-B14F-4D97-AF65-F5344CB8AC3E}">
        <p14:creationId xmlns:p14="http://schemas.microsoft.com/office/powerpoint/2010/main" val="385018963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79</a:t>
            </a:fld>
            <a:endParaRPr lang="en-US"/>
          </a:p>
        </p:txBody>
      </p:sp>
    </p:spTree>
    <p:extLst>
      <p:ext uri="{BB962C8B-B14F-4D97-AF65-F5344CB8AC3E}">
        <p14:creationId xmlns:p14="http://schemas.microsoft.com/office/powerpoint/2010/main" val="3400914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For this training class we are using FEP members (because they do not contain Personal Health Information (PHI) and there will typically be thousands of claim records returned for a “member”).  You can use the additional Claims filtering criteria to narrow your search, such as Date From and Date To if you know that your claim Service Dates, or Paid Date is between a particular year, or month, etc.</a:t>
            </a:r>
          </a:p>
        </p:txBody>
      </p:sp>
      <p:sp>
        <p:nvSpPr>
          <p:cNvPr id="4" name="Slide Number Placeholder 3"/>
          <p:cNvSpPr>
            <a:spLocks noGrp="1"/>
          </p:cNvSpPr>
          <p:nvPr>
            <p:ph type="sldNum" sz="quarter" idx="10"/>
          </p:nvPr>
        </p:nvSpPr>
        <p:spPr/>
        <p:txBody>
          <a:bodyPr/>
          <a:lstStyle/>
          <a:p>
            <a:fld id="{2409B2F8-B6B5-42EB-BD99-CBEDEE267249}" type="slidenum">
              <a:rPr lang="en-US" smtClean="0"/>
              <a:t>8</a:t>
            </a:fld>
            <a:endParaRPr lang="en-US"/>
          </a:p>
        </p:txBody>
      </p:sp>
    </p:spTree>
    <p:extLst>
      <p:ext uri="{BB962C8B-B14F-4D97-AF65-F5344CB8AC3E}">
        <p14:creationId xmlns:p14="http://schemas.microsoft.com/office/powerpoint/2010/main" val="171560317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80</a:t>
            </a:fld>
            <a:endParaRPr lang="en-US"/>
          </a:p>
        </p:txBody>
      </p:sp>
    </p:spTree>
    <p:extLst>
      <p:ext uri="{BB962C8B-B14F-4D97-AF65-F5344CB8AC3E}">
        <p14:creationId xmlns:p14="http://schemas.microsoft.com/office/powerpoint/2010/main" val="218970169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81</a:t>
            </a:fld>
            <a:endParaRPr lang="en-US"/>
          </a:p>
        </p:txBody>
      </p:sp>
    </p:spTree>
    <p:extLst>
      <p:ext uri="{BB962C8B-B14F-4D97-AF65-F5344CB8AC3E}">
        <p14:creationId xmlns:p14="http://schemas.microsoft.com/office/powerpoint/2010/main" val="417932066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82</a:t>
            </a:fld>
            <a:endParaRPr lang="en-US"/>
          </a:p>
        </p:txBody>
      </p:sp>
    </p:spTree>
    <p:extLst>
      <p:ext uri="{BB962C8B-B14F-4D97-AF65-F5344CB8AC3E}">
        <p14:creationId xmlns:p14="http://schemas.microsoft.com/office/powerpoint/2010/main" val="10796257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83</a:t>
            </a:fld>
            <a:endParaRPr lang="en-US"/>
          </a:p>
        </p:txBody>
      </p:sp>
    </p:spTree>
    <p:extLst>
      <p:ext uri="{BB962C8B-B14F-4D97-AF65-F5344CB8AC3E}">
        <p14:creationId xmlns:p14="http://schemas.microsoft.com/office/powerpoint/2010/main" val="349480235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84</a:t>
            </a:fld>
            <a:endParaRPr lang="en-US"/>
          </a:p>
        </p:txBody>
      </p:sp>
    </p:spTree>
    <p:extLst>
      <p:ext uri="{BB962C8B-B14F-4D97-AF65-F5344CB8AC3E}">
        <p14:creationId xmlns:p14="http://schemas.microsoft.com/office/powerpoint/2010/main" val="19662759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85</a:t>
            </a:fld>
            <a:endParaRPr lang="en-US"/>
          </a:p>
        </p:txBody>
      </p:sp>
    </p:spTree>
    <p:extLst>
      <p:ext uri="{BB962C8B-B14F-4D97-AF65-F5344CB8AC3E}">
        <p14:creationId xmlns:p14="http://schemas.microsoft.com/office/powerpoint/2010/main" val="307163434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09B2F8-B6B5-42EB-BD99-CBEDEE267249}" type="slidenum">
              <a:rPr lang="en-US" smtClean="0"/>
              <a:t>86</a:t>
            </a:fld>
            <a:endParaRPr lang="en-US"/>
          </a:p>
        </p:txBody>
      </p:sp>
    </p:spTree>
    <p:extLst>
      <p:ext uri="{BB962C8B-B14F-4D97-AF65-F5344CB8AC3E}">
        <p14:creationId xmlns:p14="http://schemas.microsoft.com/office/powerpoint/2010/main" val="3065970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r>
              <a:rPr lang="en-US" dirty="0"/>
              <a:t>This slide illustrates the various options available in QNXT to refine or filter a member search, using various claim attributes.</a:t>
            </a:r>
          </a:p>
        </p:txBody>
      </p:sp>
      <p:sp>
        <p:nvSpPr>
          <p:cNvPr id="4" name="Slide Number Placeholder 3"/>
          <p:cNvSpPr>
            <a:spLocks noGrp="1"/>
          </p:cNvSpPr>
          <p:nvPr>
            <p:ph type="sldNum" sz="quarter" idx="10"/>
          </p:nvPr>
        </p:nvSpPr>
        <p:spPr/>
        <p:txBody>
          <a:bodyPr/>
          <a:lstStyle/>
          <a:p>
            <a:fld id="{2409B2F8-B6B5-42EB-BD99-CBEDEE267249}" type="slidenum">
              <a:rPr lang="en-US" smtClean="0"/>
              <a:t>9</a:t>
            </a:fld>
            <a:endParaRPr lang="en-US"/>
          </a:p>
        </p:txBody>
      </p:sp>
    </p:spTree>
    <p:extLst>
      <p:ext uri="{BB962C8B-B14F-4D97-AF65-F5344CB8AC3E}">
        <p14:creationId xmlns:p14="http://schemas.microsoft.com/office/powerpoint/2010/main" val="473978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1" y="333712"/>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3"/>
            <a:ext cx="2844800" cy="365125"/>
          </a:xfrm>
          <a:prstGeom prst="rect">
            <a:avLst/>
          </a:prstGeom>
        </p:spPr>
        <p:txBody>
          <a:bodyPr/>
          <a:lstStyle>
            <a:lvl1pPr>
              <a:defRPr>
                <a:latin typeface="Univers Light" panose="020B0403020202020204" pitchFamily="34" charset="0"/>
              </a:defRPr>
            </a:lvl1pPr>
          </a:lstStyle>
          <a:p>
            <a:fld id="{2E8A34B3-FDBC-4305-A8DA-E1EE22E4AA78}" type="datetime1">
              <a:rPr lang="en-US" smtClean="0"/>
              <a:t>4/23/2018</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lvl1pPr>
              <a:defRPr>
                <a:latin typeface="Univers Light" panose="020B0403020202020204" pitchFamily="34" charset="0"/>
              </a:defRPr>
            </a:lvl1p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lvl1pPr>
              <a:defRPr>
                <a:latin typeface="Univers Light" panose="020B0403020202020204" pitchFamily="34" charset="0"/>
              </a:defRPr>
            </a:lvl1pPr>
          </a:lstStyle>
          <a:p>
            <a:fld id="{EEC10817-534C-432B-BAA2-9CDE656512DF}" type="slidenum">
              <a:rPr lang="en-US" smtClean="0"/>
              <a:t>‹#›</a:t>
            </a:fld>
            <a:endParaRPr lang="en-US"/>
          </a:p>
        </p:txBody>
      </p:sp>
    </p:spTree>
    <p:extLst>
      <p:ext uri="{BB962C8B-B14F-4D97-AF65-F5344CB8AC3E}">
        <p14:creationId xmlns:p14="http://schemas.microsoft.com/office/powerpoint/2010/main" val="1127527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09600" y="1600203"/>
            <a:ext cx="109728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5892800" y="6566679"/>
            <a:ext cx="2844800" cy="294409"/>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68534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609600" y="6457951"/>
            <a:ext cx="2844800" cy="323851"/>
          </a:xfrm>
          <a:prstGeom prst="rect">
            <a:avLst/>
          </a:prstGeom>
        </p:spPr>
        <p:txBody>
          <a:bodyPr/>
          <a:lstStyle>
            <a:lvl1pPr>
              <a:defRPr/>
            </a:lvl1pPr>
          </a:lstStyle>
          <a:p>
            <a:fld id="{CBD51F94-5E67-4C07-ADE8-3765673E3613}" type="datetime1">
              <a:rPr lang="en-US" smtClean="0">
                <a:solidFill>
                  <a:prstClr val="black"/>
                </a:solidFill>
              </a:rPr>
              <a:t>4/23/2018</a:t>
            </a:fld>
            <a:endParaRPr lang="en-US" dirty="0">
              <a:solidFill>
                <a:prstClr val="black"/>
              </a:solidFill>
            </a:endParaRPr>
          </a:p>
        </p:txBody>
      </p:sp>
      <p:sp>
        <p:nvSpPr>
          <p:cNvPr id="6" name="Slide Number Placeholder 5"/>
          <p:cNvSpPr>
            <a:spLocks noGrp="1"/>
          </p:cNvSpPr>
          <p:nvPr>
            <p:ph type="sldNum" sz="quarter" idx="11"/>
          </p:nvPr>
        </p:nvSpPr>
        <p:spPr>
          <a:xfrm>
            <a:off x="5892800" y="6487395"/>
            <a:ext cx="2844800" cy="294409"/>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43778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98201" y="333712"/>
            <a:ext cx="8534401"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798199" y="1887812"/>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2061D6F8-42A8-46EF-A97E-F4F71295F65F}" type="datetime1">
              <a:rPr lang="en-US" smtClean="0"/>
              <a:t>4/23/2018</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2913256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3"/>
            <a:ext cx="2844800" cy="365125"/>
          </a:xfrm>
          <a:prstGeom prst="rect">
            <a:avLst/>
          </a:prstGeom>
        </p:spPr>
        <p:txBody>
          <a:bodyPr/>
          <a:lstStyle/>
          <a:p>
            <a:fld id="{4A78501F-5350-45C5-8F8B-E6DC9DCE5733}" type="datetime1">
              <a:rPr lang="en-US" smtClean="0"/>
              <a:t>4/23/2018</a:t>
            </a:fld>
            <a:endParaRPr lang="en-US"/>
          </a:p>
        </p:txBody>
      </p:sp>
      <p:sp>
        <p:nvSpPr>
          <p:cNvPr id="4" name="Footer Placeholder 3"/>
          <p:cNvSpPr>
            <a:spLocks noGrp="1"/>
          </p:cNvSpPr>
          <p:nvPr>
            <p:ph type="ftr" sz="quarter" idx="11"/>
          </p:nvPr>
        </p:nvSpPr>
        <p:spPr>
          <a:xfrm>
            <a:off x="4165600" y="6356353"/>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3"/>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3331681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26B4BA07-4C60-4EA6-A104-26053161DEE7}" type="datetime1">
              <a:rPr lang="en-US" smtClean="0"/>
              <a:t>4/23/2018</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2644549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09600" y="6356353"/>
            <a:ext cx="2844800" cy="365125"/>
          </a:xfrm>
          <a:prstGeom prst="rect">
            <a:avLst/>
          </a:prstGeom>
        </p:spPr>
        <p:txBody>
          <a:bodyPr/>
          <a:lstStyle>
            <a:lvl1pPr>
              <a:defRPr>
                <a:latin typeface="Univers Light" panose="020B0403020202020204" pitchFamily="34" charset="0"/>
              </a:defRPr>
            </a:lvl1pPr>
          </a:lstStyle>
          <a:p>
            <a:fld id="{0F07536F-9B99-45DD-A743-CBE9A2803133}" type="datetime1">
              <a:rPr lang="en-US" smtClean="0"/>
              <a:t>4/23/2018</a:t>
            </a:fld>
            <a:endParaRPr lang="en-US"/>
          </a:p>
        </p:txBody>
      </p:sp>
      <p:sp>
        <p:nvSpPr>
          <p:cNvPr id="4" name="Footer Placeholder 3"/>
          <p:cNvSpPr>
            <a:spLocks noGrp="1"/>
          </p:cNvSpPr>
          <p:nvPr>
            <p:ph type="ftr" sz="quarter" idx="11"/>
          </p:nvPr>
        </p:nvSpPr>
        <p:spPr>
          <a:xfrm>
            <a:off x="4165600" y="6356353"/>
            <a:ext cx="3860800" cy="365125"/>
          </a:xfrm>
          <a:prstGeom prst="rect">
            <a:avLst/>
          </a:prstGeom>
        </p:spPr>
        <p:txBody>
          <a:bodyPr/>
          <a:lstStyle>
            <a:lvl1pPr>
              <a:defRPr>
                <a:latin typeface="Univers Light" panose="020B0403020202020204" pitchFamily="34" charset="0"/>
              </a:defRPr>
            </a:lvl1pPr>
          </a:lstStyle>
          <a:p>
            <a:endParaRPr lang="en-US"/>
          </a:p>
        </p:txBody>
      </p:sp>
      <p:sp>
        <p:nvSpPr>
          <p:cNvPr id="5" name="Slide Number Placeholder 4"/>
          <p:cNvSpPr>
            <a:spLocks noGrp="1"/>
          </p:cNvSpPr>
          <p:nvPr>
            <p:ph type="sldNum" sz="quarter" idx="12"/>
          </p:nvPr>
        </p:nvSpPr>
        <p:spPr>
          <a:xfrm>
            <a:off x="8737600" y="6356353"/>
            <a:ext cx="2844800" cy="365125"/>
          </a:xfrm>
          <a:prstGeom prst="rect">
            <a:avLst/>
          </a:prstGeom>
        </p:spPr>
        <p:txBody>
          <a:bodyPr/>
          <a:lstStyle>
            <a:lvl1pPr>
              <a:defRPr>
                <a:latin typeface="Univers Light" panose="020B0403020202020204" pitchFamily="34" charset="0"/>
              </a:defRPr>
            </a:lvl1pPr>
          </a:lstStyle>
          <a:p>
            <a:fld id="{EEC10817-534C-432B-BAA2-9CDE656512DF}" type="slidenum">
              <a:rPr lang="en-US" smtClean="0"/>
              <a:t>‹#›</a:t>
            </a:fld>
            <a:endParaRPr lang="en-US"/>
          </a:p>
        </p:txBody>
      </p:sp>
    </p:spTree>
    <p:extLst>
      <p:ext uri="{BB962C8B-B14F-4D97-AF65-F5344CB8AC3E}">
        <p14:creationId xmlns:p14="http://schemas.microsoft.com/office/powerpoint/2010/main" val="1679431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lvl1pPr>
              <a:defRPr>
                <a:latin typeface="Univers Light" panose="020B0403020202020204" pitchFamily="34" charset="0"/>
              </a:defRPr>
            </a:lvl1pPr>
          </a:lstStyle>
          <a:p>
            <a:fld id="{D98281B7-7EF3-46AA-BB88-A0DD8B123F97}" type="datetime1">
              <a:rPr lang="en-US" smtClean="0"/>
              <a:t>4/23/2018</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lvl1pPr>
              <a:defRPr>
                <a:latin typeface="Univers Light" panose="020B0403020202020204" pitchFamily="34" charset="0"/>
              </a:defRPr>
            </a:lvl1p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lvl1pPr>
              <a:defRPr>
                <a:latin typeface="Univers Light" panose="020B0403020202020204" pitchFamily="34" charset="0"/>
              </a:defRPr>
            </a:lvl1pPr>
          </a:lstStyle>
          <a:p>
            <a:fld id="{EEC10817-534C-432B-BAA2-9CDE656512DF}" type="slidenum">
              <a:rPr lang="en-US" smtClean="0"/>
              <a:t>‹#›</a:t>
            </a:fld>
            <a:endParaRPr lang="en-US"/>
          </a:p>
        </p:txBody>
      </p:sp>
    </p:spTree>
    <p:extLst>
      <p:ext uri="{BB962C8B-B14F-4D97-AF65-F5344CB8AC3E}">
        <p14:creationId xmlns:p14="http://schemas.microsoft.com/office/powerpoint/2010/main" val="322701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atin typeface="Univers Light" panose="020B0403020202020204" pitchFamily="34" charset="0"/>
              </a:defRPr>
            </a:lvl1pPr>
          </a:lstStyle>
          <a:p>
            <a:fld id="{1B47E5EA-4B23-4BBA-8418-B4C9F5327AF1}" type="datetime1">
              <a:rPr lang="en-US" smtClean="0"/>
              <a:t>4/23/2018</a:t>
            </a:fld>
            <a:endParaRPr lang="en-US"/>
          </a:p>
        </p:txBody>
      </p:sp>
      <p:sp>
        <p:nvSpPr>
          <p:cNvPr id="5" name="Slide Number Placeholder 4"/>
          <p:cNvSpPr>
            <a:spLocks noGrp="1"/>
          </p:cNvSpPr>
          <p:nvPr>
            <p:ph type="sldNum" sz="quarter" idx="11"/>
          </p:nvPr>
        </p:nvSpPr>
        <p:spPr/>
        <p:txBody>
          <a:bodyPr/>
          <a:lstStyle>
            <a:lvl1pPr>
              <a:defRPr>
                <a:latin typeface="Univers Light" panose="020B0403020202020204" pitchFamily="34" charset="0"/>
              </a:defRPr>
            </a:lvl1pPr>
          </a:lstStyle>
          <a:p>
            <a:fld id="{EEC10817-534C-432B-BAA2-9CDE656512DF}" type="slidenum">
              <a:rPr lang="en-US" smtClean="0"/>
              <a:t>‹#›</a:t>
            </a:fld>
            <a:endParaRPr lang="en-US"/>
          </a:p>
        </p:txBody>
      </p:sp>
    </p:spTree>
    <p:extLst>
      <p:ext uri="{BB962C8B-B14F-4D97-AF65-F5344CB8AC3E}">
        <p14:creationId xmlns:p14="http://schemas.microsoft.com/office/powerpoint/2010/main" val="4149393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A55A4DB-88C1-42AE-814C-04DFD2FA9948}" type="datetime1">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C10817-534C-432B-BAA2-9CDE656512DF}" type="slidenum">
              <a:rPr lang="en-US" smtClean="0"/>
              <a:t>‹#›</a:t>
            </a:fld>
            <a:endParaRPr lang="en-US"/>
          </a:p>
        </p:txBody>
      </p:sp>
    </p:spTree>
    <p:extLst>
      <p:ext uri="{BB962C8B-B14F-4D97-AF65-F5344CB8AC3E}">
        <p14:creationId xmlns:p14="http://schemas.microsoft.com/office/powerpoint/2010/main" val="88480985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29791"/>
            <a:ext cx="10363200" cy="147066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988"/>
            <a:ext cx="2844800" cy="363855"/>
          </a:xfrm>
          <a:prstGeom prst="rect">
            <a:avLst/>
          </a:prstGeom>
        </p:spPr>
        <p:txBody>
          <a:bodyPr/>
          <a:lstStyle/>
          <a:p>
            <a:fld id="{15D7B051-308B-4CAA-9B68-778347E22F2A}" type="datetime1">
              <a:rPr lang="en-US" smtClean="0">
                <a:solidFill>
                  <a:prstClr val="black"/>
                </a:solidFill>
              </a:rPr>
              <a:t>4/23/2018</a:t>
            </a:fld>
            <a:endParaRPr lang="en-US" dirty="0">
              <a:solidFill>
                <a:prstClr val="black"/>
              </a:solidFill>
            </a:endParaRPr>
          </a:p>
        </p:txBody>
      </p:sp>
      <p:sp>
        <p:nvSpPr>
          <p:cNvPr id="5" name="Footer Placeholder 4"/>
          <p:cNvSpPr>
            <a:spLocks noGrp="1"/>
          </p:cNvSpPr>
          <p:nvPr>
            <p:ph type="ftr" sz="quarter" idx="11"/>
          </p:nvPr>
        </p:nvSpPr>
        <p:spPr>
          <a:xfrm>
            <a:off x="4165600" y="6356988"/>
            <a:ext cx="3860800" cy="36385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737600" y="6356988"/>
            <a:ext cx="2844800" cy="363855"/>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195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4673600" y="6389258"/>
            <a:ext cx="2844800" cy="365125"/>
          </a:xfrm>
          <a:prstGeom prst="rect">
            <a:avLst/>
          </a:prstGeom>
        </p:spPr>
        <p:txBody>
          <a:bodyPr vert="horz" lIns="91440" tIns="45720" rIns="91440" bIns="45720" rtlCol="0" anchor="ctr"/>
          <a:lstStyle>
            <a:lvl1pPr algn="ctr">
              <a:defRPr sz="12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25318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4660203" y="6389260"/>
            <a:ext cx="2844800" cy="365125"/>
          </a:xfrm>
          <a:prstGeom prst="rect">
            <a:avLst/>
          </a:prstGeom>
        </p:spPr>
        <p:txBody>
          <a:bodyPr vert="horz" lIns="81635" tIns="40818" rIns="81635" bIns="40818" rtlCol="0" anchor="ctr"/>
          <a:lstStyle>
            <a:lvl1pPr algn="ctr">
              <a:defRPr sz="11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05354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381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8"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4" y="1600203"/>
            <a:ext cx="8910244"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8" name="Picture 4" descr="G:\Art_Resources\_HMSA Logo_Approved 2014\png\with Tagline\HMSA Logo_Rev_14P wTag blu insid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403" y="5955064"/>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32134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hf sldNum="0"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Univers Light" panose="020B0403020202020204" pitchFamily="34" charset="0"/>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Univers Light" panose="020B0403020202020204" pitchFamily="34" charset="0"/>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Univers Light" panose="020B0403020202020204" pitchFamily="34" charset="0"/>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Univers Light" panose="020B0403020202020204" pitchFamily="34" charset="0"/>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Univers Light" panose="020B0403020202020204" pitchFamily="34" charset="0"/>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4673600" y="6389258"/>
            <a:ext cx="2844800" cy="365125"/>
          </a:xfrm>
          <a:prstGeom prst="rect">
            <a:avLst/>
          </a:prstGeom>
        </p:spPr>
        <p:txBody>
          <a:bodyPr vert="horz" lIns="91440" tIns="45720" rIns="91440" bIns="45720" rtlCol="0" anchor="ctr"/>
          <a:lstStyle>
            <a:lvl1pPr algn="ctr">
              <a:defRPr sz="12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2197969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Lst>
  <p:hf sldNum="0"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18" y="0"/>
            <a:ext cx="1217696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905911" y="274639"/>
            <a:ext cx="8910244" cy="114300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905914" y="1600203"/>
            <a:ext cx="8910244"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403" y="5955064"/>
            <a:ext cx="2021061" cy="54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6012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hf sldNum="0"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7F64949-1667-43DF-BD10-B11FAFD8CC76}"/>
              </a:ext>
            </a:extLst>
          </p:cNvPr>
          <p:cNvSpPr txBox="1"/>
          <p:nvPr/>
        </p:nvSpPr>
        <p:spPr>
          <a:xfrm>
            <a:off x="2819400" y="2028616"/>
            <a:ext cx="8360492" cy="2800767"/>
          </a:xfrm>
          <a:prstGeom prst="rect">
            <a:avLst/>
          </a:prstGeom>
          <a:noFill/>
        </p:spPr>
        <p:txBody>
          <a:bodyPr wrap="square" rtlCol="0">
            <a:spAutoFit/>
          </a:bodyPr>
          <a:lstStyle/>
          <a:p>
            <a:r>
              <a:rPr lang="en-US" sz="4400" dirty="0">
                <a:solidFill>
                  <a:srgbClr val="0078C1"/>
                </a:solidFill>
              </a:rPr>
              <a:t>Introduction to QNXT:</a:t>
            </a:r>
          </a:p>
          <a:p>
            <a:endParaRPr lang="en-US" sz="4400" dirty="0">
              <a:solidFill>
                <a:srgbClr val="0078C1"/>
              </a:solidFill>
            </a:endParaRPr>
          </a:p>
          <a:p>
            <a:r>
              <a:rPr lang="en-US" sz="4400" dirty="0">
                <a:solidFill>
                  <a:srgbClr val="0078C1"/>
                </a:solidFill>
              </a:rPr>
              <a:t>Claim Inquiry and Navigation in 5.x versions</a:t>
            </a:r>
          </a:p>
        </p:txBody>
      </p:sp>
    </p:spTree>
    <p:extLst>
      <p:ext uri="{BB962C8B-B14F-4D97-AF65-F5344CB8AC3E}">
        <p14:creationId xmlns:p14="http://schemas.microsoft.com/office/powerpoint/2010/main" val="1467838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Member Name</a:t>
            </a:r>
          </a:p>
        </p:txBody>
      </p:sp>
      <p:grpSp>
        <p:nvGrpSpPr>
          <p:cNvPr id="6" name="Group 5"/>
          <p:cNvGrpSpPr/>
          <p:nvPr/>
        </p:nvGrpSpPr>
        <p:grpSpPr>
          <a:xfrm>
            <a:off x="4122533" y="1981200"/>
            <a:ext cx="6477000" cy="4423466"/>
            <a:chOff x="1447800" y="1981200"/>
            <a:chExt cx="6477000" cy="4423466"/>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981200"/>
              <a:ext cx="6029325" cy="4423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3657600" y="4724400"/>
              <a:ext cx="4267200" cy="1143000"/>
            </a:xfrm>
            <a:prstGeom prst="wedgeRectCallout">
              <a:avLst>
                <a:gd name="adj1" fmla="val -65391"/>
                <a:gd name="adj2" fmla="val -1330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Select the claim by clicking on the claim number.  Remember to confirm the provider, member and date of service before clicking.</a:t>
              </a:r>
            </a:p>
          </p:txBody>
        </p:sp>
      </p:grpSp>
    </p:spTree>
    <p:extLst>
      <p:ext uri="{BB962C8B-B14F-4D97-AF65-F5344CB8AC3E}">
        <p14:creationId xmlns:p14="http://schemas.microsoft.com/office/powerpoint/2010/main" val="2704027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Searching for Claims by Member Name</a:t>
            </a:r>
          </a:p>
        </p:txBody>
      </p:sp>
      <p:grpSp>
        <p:nvGrpSpPr>
          <p:cNvPr id="6" name="Group 5"/>
          <p:cNvGrpSpPr/>
          <p:nvPr/>
        </p:nvGrpSpPr>
        <p:grpSpPr>
          <a:xfrm>
            <a:off x="4419600" y="1307011"/>
            <a:ext cx="7315200" cy="5256685"/>
            <a:chOff x="1524000" y="1143000"/>
            <a:chExt cx="7315200" cy="5256685"/>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05000"/>
              <a:ext cx="6126399" cy="449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181600" y="1143000"/>
              <a:ext cx="3657600" cy="1524000"/>
            </a:xfrm>
            <a:prstGeom prst="wedgeRectCallout">
              <a:avLst>
                <a:gd name="adj1" fmla="val -121603"/>
                <a:gd name="adj2" fmla="val 1043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are now viewing the Claim Tab of the Claims Processing Module (which is also serves  as the inquiry screen to view in process, or processed claims)</a:t>
              </a:r>
            </a:p>
          </p:txBody>
        </p:sp>
      </p:grpSp>
    </p:spTree>
    <p:extLst>
      <p:ext uri="{BB962C8B-B14F-4D97-AF65-F5344CB8AC3E}">
        <p14:creationId xmlns:p14="http://schemas.microsoft.com/office/powerpoint/2010/main" val="2154693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Claim Number</a:t>
            </a:r>
          </a:p>
        </p:txBody>
      </p:sp>
      <p:grpSp>
        <p:nvGrpSpPr>
          <p:cNvPr id="7" name="Group 6"/>
          <p:cNvGrpSpPr/>
          <p:nvPr/>
        </p:nvGrpSpPr>
        <p:grpSpPr>
          <a:xfrm>
            <a:off x="3512933" y="1752600"/>
            <a:ext cx="7696200" cy="4693028"/>
            <a:chOff x="1143000" y="1752600"/>
            <a:chExt cx="7696200" cy="4693028"/>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752600"/>
              <a:ext cx="6396747" cy="4693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5105400" y="2133600"/>
              <a:ext cx="3733800" cy="1066800"/>
            </a:xfrm>
            <a:prstGeom prst="wedgeRectCallout">
              <a:avLst>
                <a:gd name="adj1" fmla="val -102854"/>
                <a:gd name="adj2" fmla="val 257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From the QNXT Home Page, Click on the Claims Module from the Administration Portal</a:t>
              </a:r>
            </a:p>
          </p:txBody>
        </p:sp>
      </p:grpSp>
    </p:spTree>
    <p:extLst>
      <p:ext uri="{BB962C8B-B14F-4D97-AF65-F5344CB8AC3E}">
        <p14:creationId xmlns:p14="http://schemas.microsoft.com/office/powerpoint/2010/main" val="1313442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Claim Number</a:t>
            </a:r>
          </a:p>
        </p:txBody>
      </p:sp>
      <p:grpSp>
        <p:nvGrpSpPr>
          <p:cNvPr id="6" name="Group 5"/>
          <p:cNvGrpSpPr/>
          <p:nvPr/>
        </p:nvGrpSpPr>
        <p:grpSpPr>
          <a:xfrm>
            <a:off x="3619762" y="1828800"/>
            <a:ext cx="7482542" cy="4469037"/>
            <a:chOff x="1280458" y="1981199"/>
            <a:chExt cx="7482542" cy="4469037"/>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0458" y="1981199"/>
              <a:ext cx="6091440" cy="446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105400" y="3352800"/>
              <a:ext cx="3657600" cy="1143000"/>
            </a:xfrm>
            <a:prstGeom prst="wedgeRectCallout">
              <a:avLst>
                <a:gd name="adj1" fmla="val -5754"/>
                <a:gd name="adj2" fmla="val -987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Enter the Claim Number and click Search (Note:  You can also use the Enter Key – if you do, you will need to hit Enter twice)</a:t>
              </a:r>
            </a:p>
          </p:txBody>
        </p:sp>
      </p:grpSp>
    </p:spTree>
    <p:extLst>
      <p:ext uri="{BB962C8B-B14F-4D97-AF65-F5344CB8AC3E}">
        <p14:creationId xmlns:p14="http://schemas.microsoft.com/office/powerpoint/2010/main" val="4038673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Searching for Claims by Claim Number</a:t>
            </a:r>
          </a:p>
        </p:txBody>
      </p:sp>
      <p:grpSp>
        <p:nvGrpSpPr>
          <p:cNvPr id="6" name="Group 5"/>
          <p:cNvGrpSpPr/>
          <p:nvPr/>
        </p:nvGrpSpPr>
        <p:grpSpPr>
          <a:xfrm>
            <a:off x="4155870" y="1853333"/>
            <a:ext cx="6410325" cy="4702989"/>
            <a:chOff x="1219200" y="1788210"/>
            <a:chExt cx="6410325" cy="4702989"/>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788210"/>
              <a:ext cx="6410325" cy="4702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3962400" y="3733800"/>
              <a:ext cx="2590800" cy="685800"/>
            </a:xfrm>
            <a:prstGeom prst="wedgeRectCallout">
              <a:avLst>
                <a:gd name="adj1" fmla="val -100385"/>
                <a:gd name="adj2" fmla="val -1216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Click on the Claim No to display the results</a:t>
              </a:r>
            </a:p>
          </p:txBody>
        </p:sp>
      </p:grpSp>
    </p:spTree>
    <p:extLst>
      <p:ext uri="{BB962C8B-B14F-4D97-AF65-F5344CB8AC3E}">
        <p14:creationId xmlns:p14="http://schemas.microsoft.com/office/powerpoint/2010/main" val="60760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Searching for Claims by Claim Number</a:t>
            </a:r>
          </a:p>
        </p:txBody>
      </p:sp>
      <p:grpSp>
        <p:nvGrpSpPr>
          <p:cNvPr id="5" name="Group 4"/>
          <p:cNvGrpSpPr/>
          <p:nvPr/>
        </p:nvGrpSpPr>
        <p:grpSpPr>
          <a:xfrm>
            <a:off x="4191000" y="1143000"/>
            <a:ext cx="7315200" cy="5256685"/>
            <a:chOff x="1524000" y="1143000"/>
            <a:chExt cx="7315200" cy="5256685"/>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05000"/>
              <a:ext cx="6126399" cy="449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ular Callout 6"/>
            <p:cNvSpPr/>
            <p:nvPr/>
          </p:nvSpPr>
          <p:spPr>
            <a:xfrm>
              <a:off x="5181600" y="1143000"/>
              <a:ext cx="3657600" cy="990600"/>
            </a:xfrm>
            <a:prstGeom prst="wedgeRectCallout">
              <a:avLst>
                <a:gd name="adj1" fmla="val -121230"/>
                <a:gd name="adj2" fmla="val 1401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are now viewing the Claim Tab of the Claims Module within the Administration Portal</a:t>
              </a:r>
            </a:p>
          </p:txBody>
        </p:sp>
      </p:grpSp>
    </p:spTree>
    <p:extLst>
      <p:ext uri="{BB962C8B-B14F-4D97-AF65-F5344CB8AC3E}">
        <p14:creationId xmlns:p14="http://schemas.microsoft.com/office/powerpoint/2010/main" val="3279386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Claim Tab</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170" y="19812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ular Callout 7"/>
          <p:cNvSpPr/>
          <p:nvPr/>
        </p:nvSpPr>
        <p:spPr>
          <a:xfrm>
            <a:off x="6646270" y="1398359"/>
            <a:ext cx="3581400" cy="762000"/>
          </a:xfrm>
          <a:prstGeom prst="wedgeRectCallout">
            <a:avLst>
              <a:gd name="adj1" fmla="val -87740"/>
              <a:gd name="adj2" fmla="val 2711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List of menu items available on the left side of the screen are referred to as “tabs” in QNXT.</a:t>
            </a:r>
          </a:p>
        </p:txBody>
      </p:sp>
    </p:spTree>
    <p:extLst>
      <p:ext uri="{BB962C8B-B14F-4D97-AF65-F5344CB8AC3E}">
        <p14:creationId xmlns:p14="http://schemas.microsoft.com/office/powerpoint/2010/main" val="3753280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286000" y="3276600"/>
              <a:ext cx="16002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5154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8288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3886200" y="3276600"/>
              <a:ext cx="1600200" cy="896037"/>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47631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8" name="Group 7"/>
          <p:cNvGrpSpPr/>
          <p:nvPr/>
        </p:nvGrpSpPr>
        <p:grpSpPr>
          <a:xfrm>
            <a:off x="4270170" y="1676400"/>
            <a:ext cx="6181725" cy="4535275"/>
            <a:chOff x="1378857"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857"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lowchart: Process 6"/>
            <p:cNvSpPr/>
            <p:nvPr/>
          </p:nvSpPr>
          <p:spPr>
            <a:xfrm>
              <a:off x="5486400" y="3276600"/>
              <a:ext cx="2074182" cy="6858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98280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QNXT 5.0 Claims</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964" y="1600200"/>
            <a:ext cx="6942138" cy="4472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405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6764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2286000" y="4038600"/>
              <a:ext cx="1524000" cy="9144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1099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8" name="Group 7"/>
          <p:cNvGrpSpPr/>
          <p:nvPr/>
        </p:nvGrpSpPr>
        <p:grpSpPr>
          <a:xfrm>
            <a:off x="4270170" y="16764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lowchart: Process 6"/>
            <p:cNvSpPr/>
            <p:nvPr/>
          </p:nvSpPr>
          <p:spPr>
            <a:xfrm>
              <a:off x="3733800" y="4038600"/>
              <a:ext cx="1828800" cy="990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05797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6764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5486400" y="4038600"/>
              <a:ext cx="1981200" cy="9144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28403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038600" y="16764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2362200" y="4953000"/>
              <a:ext cx="2667000" cy="11430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91222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5029200" y="4953000"/>
              <a:ext cx="2524125" cy="12192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76373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2286000" y="6019800"/>
              <a:ext cx="685800" cy="420475"/>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816906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8288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2895600" y="6096000"/>
              <a:ext cx="6858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48482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3505200" y="6096000"/>
              <a:ext cx="6858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557279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4191000" y="6096000"/>
              <a:ext cx="6096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2561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7526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4724400" y="6096000"/>
              <a:ext cx="6858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26550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QNXT 5.0 Claims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9133" y="1752600"/>
            <a:ext cx="7543799" cy="4389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8111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grpSp>
        <p:nvGrpSpPr>
          <p:cNvPr id="7" name="Group 6"/>
          <p:cNvGrpSpPr/>
          <p:nvPr/>
        </p:nvGrpSpPr>
        <p:grpSpPr>
          <a:xfrm>
            <a:off x="4270170" y="1828800"/>
            <a:ext cx="6181725" cy="4535275"/>
            <a:chOff x="1371600" y="1905000"/>
            <a:chExt cx="6181725" cy="4535275"/>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Process 5"/>
            <p:cNvSpPr/>
            <p:nvPr/>
          </p:nvSpPr>
          <p:spPr>
            <a:xfrm>
              <a:off x="5334000" y="6096000"/>
              <a:ext cx="762000" cy="2286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65038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 Tab</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170" y="18288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18055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Diagnoses Tab</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970" y="17526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105400" y="4800600"/>
            <a:ext cx="3810000" cy="1371600"/>
          </a:xfrm>
          <a:prstGeom prst="wedgeRectCallout">
            <a:avLst>
              <a:gd name="adj1" fmla="val -64262"/>
              <a:gd name="adj2" fmla="val -845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Sequence = Order</a:t>
            </a:r>
          </a:p>
          <a:p>
            <a:pPr algn="ctr"/>
            <a:r>
              <a:rPr lang="en-US" dirty="0"/>
              <a:t>Code Set – 9 = ICD9</a:t>
            </a:r>
          </a:p>
          <a:p>
            <a:pPr algn="ctr"/>
            <a:r>
              <a:rPr lang="en-US" dirty="0" err="1"/>
              <a:t>Diag</a:t>
            </a:r>
            <a:r>
              <a:rPr lang="en-US" dirty="0"/>
              <a:t> = Diagnosis Code</a:t>
            </a:r>
          </a:p>
          <a:p>
            <a:pPr algn="ctr"/>
            <a:r>
              <a:rPr lang="en-US" dirty="0"/>
              <a:t>Description = Text </a:t>
            </a:r>
          </a:p>
        </p:txBody>
      </p:sp>
    </p:spTree>
    <p:extLst>
      <p:ext uri="{BB962C8B-B14F-4D97-AF65-F5344CB8AC3E}">
        <p14:creationId xmlns:p14="http://schemas.microsoft.com/office/powerpoint/2010/main" val="21300137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457200"/>
            <a:ext cx="8910244" cy="868361"/>
          </a:xfrm>
        </p:spPr>
        <p:txBody>
          <a:bodyPr>
            <a:noAutofit/>
          </a:bodyPr>
          <a:lstStyle/>
          <a:p>
            <a:r>
              <a:rPr lang="en-US" dirty="0"/>
              <a:t>COB Tab (Coordination of Benefits)	</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6764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4800600" y="3048000"/>
            <a:ext cx="1300162" cy="457200"/>
            <a:chOff x="3276600" y="3048000"/>
            <a:chExt cx="1300162" cy="457200"/>
          </a:xfrm>
        </p:grpSpPr>
        <p:sp>
          <p:nvSpPr>
            <p:cNvPr id="5" name="Rectangle 4"/>
            <p:cNvSpPr/>
            <p:nvPr/>
          </p:nvSpPr>
          <p:spPr>
            <a:xfrm>
              <a:off x="3276600" y="3048000"/>
              <a:ext cx="13001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505200" y="3352800"/>
              <a:ext cx="762000"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ular Callout 8"/>
          <p:cNvSpPr/>
          <p:nvPr/>
        </p:nvSpPr>
        <p:spPr>
          <a:xfrm>
            <a:off x="5029200" y="1828800"/>
            <a:ext cx="3581400" cy="1066800"/>
          </a:xfrm>
          <a:prstGeom prst="wedgeRectCallout">
            <a:avLst>
              <a:gd name="adj1" fmla="val -51304"/>
              <a:gd name="adj2" fmla="val 82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Select External Enrollment area contains information about COB enrollments on record for the member identified on the claim</a:t>
            </a:r>
            <a:r>
              <a:rPr lang="en-US" dirty="0"/>
              <a:t>.</a:t>
            </a:r>
          </a:p>
        </p:txBody>
      </p:sp>
    </p:spTree>
    <p:extLst>
      <p:ext uri="{BB962C8B-B14F-4D97-AF65-F5344CB8AC3E}">
        <p14:creationId xmlns:p14="http://schemas.microsoft.com/office/powerpoint/2010/main" val="3585460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COB Tab (Coordination of Benefits)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6476999" y="1828800"/>
            <a:ext cx="3581400" cy="1066800"/>
          </a:xfrm>
          <a:prstGeom prst="wedgeRectCallout">
            <a:avLst>
              <a:gd name="adj1" fmla="val -240"/>
              <a:gd name="adj2" fmla="val 807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Enter External Totals to be Applied as COB area contains information about COB liability calculated on the claim.</a:t>
            </a:r>
            <a:endParaRPr lang="en-US" dirty="0"/>
          </a:p>
        </p:txBody>
      </p:sp>
    </p:spTree>
    <p:extLst>
      <p:ext uri="{BB962C8B-B14F-4D97-AF65-F5344CB8AC3E}">
        <p14:creationId xmlns:p14="http://schemas.microsoft.com/office/powerpoint/2010/main" val="3625491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COB Tab (Coordination of Benefits)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6629399" y="3276600"/>
            <a:ext cx="3581400" cy="1066800"/>
          </a:xfrm>
          <a:prstGeom prst="wedgeRectCallout">
            <a:avLst>
              <a:gd name="adj1" fmla="val -52634"/>
              <a:gd name="adj2" fmla="val 932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COB Calculation Setup for this Claim area contains information regarding how COB was calculated for this claim.</a:t>
            </a:r>
            <a:endParaRPr lang="en-US" dirty="0"/>
          </a:p>
        </p:txBody>
      </p:sp>
    </p:spTree>
    <p:extLst>
      <p:ext uri="{BB962C8B-B14F-4D97-AF65-F5344CB8AC3E}">
        <p14:creationId xmlns:p14="http://schemas.microsoft.com/office/powerpoint/2010/main" val="3355023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Service Tab (HCFA 1500 - 1)</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676400"/>
            <a:ext cx="5911377" cy="4336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272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Service Tab (HCFA 1500 - 2)</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005" y="1752600"/>
            <a:ext cx="6024056"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82799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Service Tab (HCFA 1500 - 3)</a:t>
            </a:r>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4470" y="1752600"/>
            <a:ext cx="5953125" cy="436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15315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Service Tab (HCFA 1500 - 4)</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8270" y="1752600"/>
            <a:ext cx="6105525" cy="4479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5423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QNXT 4.7 Claims</a:t>
            </a:r>
          </a:p>
        </p:txBody>
      </p:sp>
      <p:grpSp>
        <p:nvGrpSpPr>
          <p:cNvPr id="7" name="Group 6"/>
          <p:cNvGrpSpPr/>
          <p:nvPr/>
        </p:nvGrpSpPr>
        <p:grpSpPr>
          <a:xfrm>
            <a:off x="4245141" y="1600200"/>
            <a:ext cx="6231783" cy="4572000"/>
            <a:chOff x="1447800" y="1865087"/>
            <a:chExt cx="6231783" cy="457200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65087"/>
              <a:ext cx="623178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2133600" y="1865087"/>
              <a:ext cx="3886201" cy="533400"/>
            </a:xfrm>
            <a:prstGeom prst="wedgeRectCallout">
              <a:avLst>
                <a:gd name="adj1" fmla="val -3653"/>
                <a:gd name="adj2" fmla="val 1659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You can look up claims by searching the Claim Number, Member Name or Provider Name</a:t>
              </a:r>
            </a:p>
          </p:txBody>
        </p:sp>
        <p:sp>
          <p:nvSpPr>
            <p:cNvPr id="6" name="Rounded Rectangle 5"/>
            <p:cNvSpPr/>
            <p:nvPr/>
          </p:nvSpPr>
          <p:spPr>
            <a:xfrm>
              <a:off x="2667000" y="4800600"/>
              <a:ext cx="48006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u="sng" dirty="0"/>
                <a:t>Hint</a:t>
              </a:r>
              <a:r>
                <a:rPr lang="en-US" dirty="0"/>
                <a:t>:  In most search fields you do not have to type the complete value (name, for example).  QNXT will display the closest match for the values entered.  You can also use the “%’ for  a Wildcard search.</a:t>
              </a:r>
            </a:p>
          </p:txBody>
        </p:sp>
      </p:grpSp>
    </p:spTree>
    <p:extLst>
      <p:ext uri="{BB962C8B-B14F-4D97-AF65-F5344CB8AC3E}">
        <p14:creationId xmlns:p14="http://schemas.microsoft.com/office/powerpoint/2010/main" val="32286017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Tab (UB04 - 1)</a:t>
            </a:r>
          </a:p>
        </p:txBody>
      </p:sp>
      <p:grpSp>
        <p:nvGrpSpPr>
          <p:cNvPr id="6" name="Group 5"/>
          <p:cNvGrpSpPr/>
          <p:nvPr/>
        </p:nvGrpSpPr>
        <p:grpSpPr>
          <a:xfrm>
            <a:off x="4232070" y="1752600"/>
            <a:ext cx="6257925" cy="4591180"/>
            <a:chOff x="1447800" y="1828800"/>
            <a:chExt cx="6257925" cy="459118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76600" y="3124200"/>
              <a:ext cx="13001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79519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Tab (UB04 - 2)</a:t>
            </a:r>
          </a:p>
        </p:txBody>
      </p:sp>
      <p:grpSp>
        <p:nvGrpSpPr>
          <p:cNvPr id="6" name="Group 5"/>
          <p:cNvGrpSpPr/>
          <p:nvPr/>
        </p:nvGrpSpPr>
        <p:grpSpPr>
          <a:xfrm>
            <a:off x="4270170" y="1752600"/>
            <a:ext cx="6181725" cy="4535275"/>
            <a:chOff x="1371600" y="1828800"/>
            <a:chExt cx="6181725" cy="4535275"/>
          </a:xfrm>
        </p:grpSpPr>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8288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00400" y="3124200"/>
              <a:ext cx="12620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569625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Tab (UB04 - 3)</a:t>
            </a:r>
          </a:p>
        </p:txBody>
      </p:sp>
      <p:grpSp>
        <p:nvGrpSpPr>
          <p:cNvPr id="6" name="Group 5"/>
          <p:cNvGrpSpPr/>
          <p:nvPr/>
        </p:nvGrpSpPr>
        <p:grpSpPr>
          <a:xfrm>
            <a:off x="4232070" y="1752600"/>
            <a:ext cx="6257925" cy="4591180"/>
            <a:chOff x="1371600" y="1828800"/>
            <a:chExt cx="6257925" cy="459118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00400" y="3124200"/>
              <a:ext cx="13001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870543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Edits Tab - 1</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170" y="16764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4040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Edits Tab - 2</a:t>
            </a:r>
          </a:p>
        </p:txBody>
      </p:sp>
      <p:grpSp>
        <p:nvGrpSpPr>
          <p:cNvPr id="8" name="Group 7"/>
          <p:cNvGrpSpPr/>
          <p:nvPr/>
        </p:nvGrpSpPr>
        <p:grpSpPr>
          <a:xfrm>
            <a:off x="4232070" y="1752600"/>
            <a:ext cx="6257925" cy="4591180"/>
            <a:chOff x="1219200" y="1828800"/>
            <a:chExt cx="6257925" cy="4591180"/>
          </a:xfrm>
        </p:grpSpPr>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048000" y="3124200"/>
              <a:ext cx="13001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481168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Edits Tab – Expand Steps</a:t>
            </a:r>
          </a:p>
        </p:txBody>
      </p:sp>
      <p:grpSp>
        <p:nvGrpSpPr>
          <p:cNvPr id="6" name="Group 5"/>
          <p:cNvGrpSpPr/>
          <p:nvPr/>
        </p:nvGrpSpPr>
        <p:grpSpPr>
          <a:xfrm>
            <a:off x="5443910" y="1752600"/>
            <a:ext cx="3834245" cy="4686300"/>
            <a:chOff x="2362200" y="1752600"/>
            <a:chExt cx="3834245" cy="4686300"/>
          </a:xfrm>
        </p:grpSpPr>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752600"/>
              <a:ext cx="3834245" cy="468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24200" y="2590800"/>
              <a:ext cx="609600"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334471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Pay Tab – Paid 100% of Eligible</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3533" y="1600200"/>
            <a:ext cx="6354999" cy="466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3962400" y="4267200"/>
            <a:ext cx="14478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257800" y="4800600"/>
            <a:ext cx="14478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8398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Pay Tab - $25.00 Copay</a:t>
            </a:r>
          </a:p>
        </p:txBody>
      </p:sp>
      <p:grpSp>
        <p:nvGrpSpPr>
          <p:cNvPr id="12" name="Group 11"/>
          <p:cNvGrpSpPr/>
          <p:nvPr/>
        </p:nvGrpSpPr>
        <p:grpSpPr>
          <a:xfrm>
            <a:off x="3703433" y="1828800"/>
            <a:ext cx="7315200" cy="4535275"/>
            <a:chOff x="1447800" y="1905000"/>
            <a:chExt cx="7315200" cy="4535275"/>
          </a:xfrm>
        </p:grpSpPr>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905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4648200" y="4165160"/>
              <a:ext cx="1676400" cy="2469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209800" y="4281164"/>
              <a:ext cx="1676400" cy="2469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352800" y="4775200"/>
              <a:ext cx="1676400" cy="2469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ular Callout 5"/>
            <p:cNvSpPr/>
            <p:nvPr/>
          </p:nvSpPr>
          <p:spPr>
            <a:xfrm>
              <a:off x="5638800" y="5022163"/>
              <a:ext cx="3124200" cy="997637"/>
            </a:xfrm>
            <a:prstGeom prst="wedgeRectCallout">
              <a:avLst>
                <a:gd name="adj1" fmla="val -60787"/>
                <a:gd name="adj2" fmla="val -815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Eligible – Copay = Pay</a:t>
              </a:r>
            </a:p>
          </p:txBody>
        </p:sp>
        <p:sp>
          <p:nvSpPr>
            <p:cNvPr id="11" name="Rectangle 10"/>
            <p:cNvSpPr/>
            <p:nvPr/>
          </p:nvSpPr>
          <p:spPr>
            <a:xfrm>
              <a:off x="3200400" y="3200400"/>
              <a:ext cx="1524000"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214346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Limits Tab</a:t>
            </a:r>
          </a:p>
        </p:txBody>
      </p:sp>
      <p:grpSp>
        <p:nvGrpSpPr>
          <p:cNvPr id="8" name="Group 7"/>
          <p:cNvGrpSpPr/>
          <p:nvPr/>
        </p:nvGrpSpPr>
        <p:grpSpPr>
          <a:xfrm>
            <a:off x="4179379" y="1676400"/>
            <a:ext cx="6363308" cy="4668495"/>
            <a:chOff x="1524000" y="1752600"/>
            <a:chExt cx="6363308" cy="4668495"/>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52600"/>
              <a:ext cx="6363308" cy="4668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429000" y="3124200"/>
              <a:ext cx="1524000"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Rectangular Callout 6"/>
            <p:cNvSpPr/>
            <p:nvPr/>
          </p:nvSpPr>
          <p:spPr>
            <a:xfrm>
              <a:off x="4953000" y="5334000"/>
              <a:ext cx="2667000" cy="838200"/>
            </a:xfrm>
            <a:prstGeom prst="wedgeRectCallout">
              <a:avLst>
                <a:gd name="adj1" fmla="val -102466"/>
                <a:gd name="adj2" fmla="val -760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Shows $25.00 Copay taken on Line 12</a:t>
              </a:r>
            </a:p>
          </p:txBody>
        </p:sp>
      </p:grpSp>
    </p:spTree>
    <p:extLst>
      <p:ext uri="{BB962C8B-B14F-4D97-AF65-F5344CB8AC3E}">
        <p14:creationId xmlns:p14="http://schemas.microsoft.com/office/powerpoint/2010/main" val="41807195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Memos Tab</a:t>
            </a:r>
          </a:p>
        </p:txBody>
      </p:sp>
      <p:grpSp>
        <p:nvGrpSpPr>
          <p:cNvPr id="9" name="Group 8"/>
          <p:cNvGrpSpPr/>
          <p:nvPr/>
        </p:nvGrpSpPr>
        <p:grpSpPr>
          <a:xfrm>
            <a:off x="4386851" y="1828800"/>
            <a:ext cx="5948363" cy="4364067"/>
            <a:chOff x="1524000" y="1981200"/>
            <a:chExt cx="5948363" cy="4364067"/>
          </a:xfrm>
        </p:grpSpPr>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81200"/>
              <a:ext cx="5948363" cy="4364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276600" y="3276600"/>
              <a:ext cx="1221581"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82929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Member Name</a:t>
            </a:r>
          </a:p>
        </p:txBody>
      </p:sp>
      <p:grpSp>
        <p:nvGrpSpPr>
          <p:cNvPr id="6" name="Group 5"/>
          <p:cNvGrpSpPr/>
          <p:nvPr/>
        </p:nvGrpSpPr>
        <p:grpSpPr>
          <a:xfrm>
            <a:off x="3817733" y="1905000"/>
            <a:ext cx="7086600" cy="4343400"/>
            <a:chOff x="1752600" y="1905000"/>
            <a:chExt cx="7086600" cy="434340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905000"/>
              <a:ext cx="592019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638800" y="3352800"/>
              <a:ext cx="3200400" cy="1143000"/>
            </a:xfrm>
            <a:prstGeom prst="wedgeRectCallout">
              <a:avLst>
                <a:gd name="adj1" fmla="val -56537"/>
                <a:gd name="adj2" fmla="val -708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Type in all, or  part of the member’s last name and then click on ‘Search Member”</a:t>
              </a:r>
            </a:p>
          </p:txBody>
        </p:sp>
      </p:grpSp>
    </p:spTree>
    <p:extLst>
      <p:ext uri="{BB962C8B-B14F-4D97-AF65-F5344CB8AC3E}">
        <p14:creationId xmlns:p14="http://schemas.microsoft.com/office/powerpoint/2010/main" val="9279221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Attributes Tab</a:t>
            </a:r>
          </a:p>
        </p:txBody>
      </p:sp>
      <p:grpSp>
        <p:nvGrpSpPr>
          <p:cNvPr id="8" name="Group 7"/>
          <p:cNvGrpSpPr/>
          <p:nvPr/>
        </p:nvGrpSpPr>
        <p:grpSpPr>
          <a:xfrm>
            <a:off x="4193970" y="1676400"/>
            <a:ext cx="6334125" cy="4647085"/>
            <a:chOff x="1516743" y="1752600"/>
            <a:chExt cx="6334125" cy="4647085"/>
          </a:xfrm>
        </p:grpSpPr>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6743" y="17526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429000" y="3124200"/>
              <a:ext cx="1371600"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601378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Edit History Tab</a:t>
            </a:r>
          </a:p>
        </p:txBody>
      </p:sp>
      <p:grpSp>
        <p:nvGrpSpPr>
          <p:cNvPr id="8" name="Group 7"/>
          <p:cNvGrpSpPr/>
          <p:nvPr/>
        </p:nvGrpSpPr>
        <p:grpSpPr>
          <a:xfrm>
            <a:off x="4270170" y="1752600"/>
            <a:ext cx="6181725" cy="4535275"/>
            <a:chOff x="1524000" y="1828000"/>
            <a:chExt cx="6181725" cy="4535275"/>
          </a:xfrm>
        </p:grpSpPr>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280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352800" y="3124200"/>
              <a:ext cx="1262062" cy="1524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622695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EBAA365-D014-45B3-925C-DF014FB48659}"/>
              </a:ext>
            </a:extLst>
          </p:cNvPr>
          <p:cNvSpPr txBox="1"/>
          <p:nvPr/>
        </p:nvSpPr>
        <p:spPr>
          <a:xfrm>
            <a:off x="3581400" y="3044279"/>
            <a:ext cx="8360492" cy="769441"/>
          </a:xfrm>
          <a:prstGeom prst="rect">
            <a:avLst/>
          </a:prstGeom>
          <a:noFill/>
        </p:spPr>
        <p:txBody>
          <a:bodyPr wrap="square" rtlCol="0">
            <a:spAutoFit/>
          </a:bodyPr>
          <a:lstStyle/>
          <a:p>
            <a:r>
              <a:rPr lang="en-US" sz="4400" dirty="0">
                <a:solidFill>
                  <a:srgbClr val="0078C1"/>
                </a:solidFill>
              </a:rPr>
              <a:t>Using the Provider Info Portal</a:t>
            </a:r>
          </a:p>
        </p:txBody>
      </p:sp>
    </p:spTree>
    <p:extLst>
      <p:ext uri="{BB962C8B-B14F-4D97-AF65-F5344CB8AC3E}">
        <p14:creationId xmlns:p14="http://schemas.microsoft.com/office/powerpoint/2010/main" val="2757913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Links Within the </a:t>
            </a:r>
            <a:br>
              <a:rPr lang="en-US" dirty="0"/>
            </a:br>
            <a:r>
              <a:rPr lang="en-US" dirty="0"/>
              <a:t>Claims Processing Module</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170" y="1828800"/>
            <a:ext cx="6181725" cy="45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270170" y="2590799"/>
            <a:ext cx="6181725"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41384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Referral Link</a:t>
            </a:r>
          </a:p>
        </p:txBody>
      </p:sp>
      <p:grpSp>
        <p:nvGrpSpPr>
          <p:cNvPr id="6" name="Group 5"/>
          <p:cNvGrpSpPr/>
          <p:nvPr/>
        </p:nvGrpSpPr>
        <p:grpSpPr>
          <a:xfrm>
            <a:off x="3474833" y="1828800"/>
            <a:ext cx="7772400" cy="4048125"/>
            <a:chOff x="914400" y="2057400"/>
            <a:chExt cx="7772400" cy="4048125"/>
          </a:xfrm>
        </p:grpSpPr>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057400"/>
              <a:ext cx="777240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934200" y="2667000"/>
              <a:ext cx="1219200" cy="3048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954299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Link</a:t>
            </a:r>
          </a:p>
        </p:txBody>
      </p:sp>
      <p:grpSp>
        <p:nvGrpSpPr>
          <p:cNvPr id="6" name="Group 5"/>
          <p:cNvGrpSpPr/>
          <p:nvPr/>
        </p:nvGrpSpPr>
        <p:grpSpPr>
          <a:xfrm>
            <a:off x="3733800" y="1752600"/>
            <a:ext cx="6858000" cy="4036219"/>
            <a:chOff x="990600" y="1905000"/>
            <a:chExt cx="6858000" cy="4036219"/>
          </a:xfrm>
        </p:grpSpPr>
        <p:pic>
          <p:nvPicPr>
            <p:cNvPr id="33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905000"/>
              <a:ext cx="6858000" cy="403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400800" y="2514600"/>
              <a:ext cx="838200" cy="76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52444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Provider Summary	</a:t>
            </a: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073" y="1752600"/>
            <a:ext cx="6127919"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27725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Provider Affiliations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0762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28600"/>
            <a:ext cx="8305800" cy="1066800"/>
          </a:xfrm>
        </p:spPr>
        <p:txBody>
          <a:bodyPr>
            <a:noAutofit/>
          </a:bodyPr>
          <a:lstStyle/>
          <a:p>
            <a:r>
              <a:rPr lang="en-US" dirty="0"/>
              <a:t>Provider Details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537"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31761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Provider Service Groups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7770" y="1676400"/>
            <a:ext cx="6486525" cy="475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244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Member Name</a:t>
            </a:r>
          </a:p>
        </p:txBody>
      </p:sp>
      <p:grpSp>
        <p:nvGrpSpPr>
          <p:cNvPr id="6" name="Group 5"/>
          <p:cNvGrpSpPr/>
          <p:nvPr/>
        </p:nvGrpSpPr>
        <p:grpSpPr>
          <a:xfrm>
            <a:off x="3627233" y="1828800"/>
            <a:ext cx="7467600" cy="4564604"/>
            <a:chOff x="1447800" y="1824403"/>
            <a:chExt cx="7467600" cy="4564604"/>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24403"/>
              <a:ext cx="6257925" cy="4564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638800" y="3429000"/>
              <a:ext cx="3276600" cy="990600"/>
            </a:xfrm>
            <a:prstGeom prst="wedgeRectCallout">
              <a:avLst>
                <a:gd name="adj1" fmla="val -134233"/>
                <a:gd name="adj2" fmla="val 1386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Click on the name in the list that matches your claim.  Be sure to check the date of birth.</a:t>
              </a:r>
            </a:p>
          </p:txBody>
        </p:sp>
      </p:grpSp>
    </p:spTree>
    <p:extLst>
      <p:ext uri="{BB962C8B-B14F-4D97-AF65-F5344CB8AC3E}">
        <p14:creationId xmlns:p14="http://schemas.microsoft.com/office/powerpoint/2010/main" val="8827009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Provider Specialty</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6764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9836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Provider Memo/Alerts</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6929" y="1600200"/>
            <a:ext cx="6348208" cy="4657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96439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Provider Finance</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3533" y="1676400"/>
            <a:ext cx="6354999" cy="466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41841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Provider Member Counts</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970" y="17526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4183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Provider Calls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370" y="1752600"/>
            <a:ext cx="6029325" cy="4423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549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Provider Attributes</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46130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Provider Cap Adjustments</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4470" y="1752600"/>
            <a:ext cx="5953125" cy="436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48269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5B6CE30-AA41-473F-AAEC-05FA09599907}"/>
              </a:ext>
            </a:extLst>
          </p:cNvPr>
          <p:cNvSpPr txBox="1"/>
          <p:nvPr/>
        </p:nvSpPr>
        <p:spPr>
          <a:xfrm>
            <a:off x="3124200" y="2662017"/>
            <a:ext cx="8360492" cy="769441"/>
          </a:xfrm>
          <a:prstGeom prst="rect">
            <a:avLst/>
          </a:prstGeom>
          <a:noFill/>
        </p:spPr>
        <p:txBody>
          <a:bodyPr wrap="square" rtlCol="0">
            <a:spAutoFit/>
          </a:bodyPr>
          <a:lstStyle/>
          <a:p>
            <a:r>
              <a:rPr lang="en-US" sz="4400" dirty="0">
                <a:solidFill>
                  <a:srgbClr val="0078C1"/>
                </a:solidFill>
              </a:rPr>
              <a:t>Using the Member Info Portal</a:t>
            </a:r>
          </a:p>
        </p:txBody>
      </p:sp>
    </p:spTree>
    <p:extLst>
      <p:ext uri="{BB962C8B-B14F-4D97-AF65-F5344CB8AC3E}">
        <p14:creationId xmlns:p14="http://schemas.microsoft.com/office/powerpoint/2010/main" val="34309186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Link to the Member Info Portal</a:t>
            </a:r>
          </a:p>
        </p:txBody>
      </p:sp>
      <p:grpSp>
        <p:nvGrpSpPr>
          <p:cNvPr id="6" name="Group 5"/>
          <p:cNvGrpSpPr/>
          <p:nvPr/>
        </p:nvGrpSpPr>
        <p:grpSpPr>
          <a:xfrm>
            <a:off x="4384470" y="1752600"/>
            <a:ext cx="5953125" cy="4367561"/>
            <a:chOff x="1447800" y="2057400"/>
            <a:chExt cx="5953125" cy="4367561"/>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057400"/>
              <a:ext cx="5953125" cy="436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514600" y="2819400"/>
              <a:ext cx="533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677540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5870" y="1752600"/>
            <a:ext cx="6410325" cy="470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395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Searching by Member Name</a:t>
            </a:r>
          </a:p>
        </p:txBody>
      </p:sp>
      <p:grpSp>
        <p:nvGrpSpPr>
          <p:cNvPr id="7" name="Group 6"/>
          <p:cNvGrpSpPr/>
          <p:nvPr/>
        </p:nvGrpSpPr>
        <p:grpSpPr>
          <a:xfrm>
            <a:off x="3855833" y="1828800"/>
            <a:ext cx="7010400" cy="4591180"/>
            <a:chOff x="1676400" y="1828800"/>
            <a:chExt cx="7010400" cy="459118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5105400" y="1828800"/>
              <a:ext cx="3581400" cy="762000"/>
            </a:xfrm>
            <a:prstGeom prst="wedgeRectCallout">
              <a:avLst>
                <a:gd name="adj1" fmla="val -39070"/>
                <a:gd name="adj2" fmla="val 929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Member Name field will populate with the previously selected Name.</a:t>
              </a:r>
            </a:p>
          </p:txBody>
        </p:sp>
        <p:sp>
          <p:nvSpPr>
            <p:cNvPr id="6" name="Rectangular Callout 5"/>
            <p:cNvSpPr/>
            <p:nvPr/>
          </p:nvSpPr>
          <p:spPr>
            <a:xfrm>
              <a:off x="3886200" y="5257800"/>
              <a:ext cx="3581400" cy="838200"/>
            </a:xfrm>
            <a:prstGeom prst="wedgeRectCallout">
              <a:avLst>
                <a:gd name="adj1" fmla="val -74328"/>
                <a:gd name="adj2" fmla="val -656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Click the Search button (Note:  you can also use the Enter key)</a:t>
              </a:r>
            </a:p>
          </p:txBody>
        </p:sp>
      </p:grpSp>
    </p:spTree>
    <p:extLst>
      <p:ext uri="{BB962C8B-B14F-4D97-AF65-F5344CB8AC3E}">
        <p14:creationId xmlns:p14="http://schemas.microsoft.com/office/powerpoint/2010/main" val="5010975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Eligibility</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7770" y="1676400"/>
            <a:ext cx="6486525" cy="475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68460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Details</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970" y="16764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734082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7770" y="1676400"/>
            <a:ext cx="6486525" cy="475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04537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Providers</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9265" y="1676400"/>
            <a:ext cx="6403536" cy="4698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78324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Memos/Alerts</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970" y="17526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3061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 Documents</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5433" y="1752600"/>
            <a:ext cx="6431199" cy="4718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60072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Claims</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5870" y="1676400"/>
            <a:ext cx="6410325" cy="470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922416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Finance</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970" y="1752600"/>
            <a:ext cx="6334125" cy="464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03725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Service History</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7908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Dental Service History</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370" y="1676400"/>
            <a:ext cx="6029325" cy="4423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0810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Searching for Claims by Member Name</a:t>
            </a:r>
          </a:p>
        </p:txBody>
      </p:sp>
      <p:sp>
        <p:nvSpPr>
          <p:cNvPr id="5" name="Content Placeholder 4"/>
          <p:cNvSpPr>
            <a:spLocks noGrp="1"/>
          </p:cNvSpPr>
          <p:nvPr>
            <p:ph idx="1"/>
          </p:nvPr>
        </p:nvSpPr>
        <p:spPr>
          <a:xfrm>
            <a:off x="2905911" y="1851591"/>
            <a:ext cx="8910244" cy="1828797"/>
          </a:xfrm>
        </p:spPr>
        <p:txBody>
          <a:bodyPr>
            <a:normAutofit/>
          </a:bodyPr>
          <a:lstStyle/>
          <a:p>
            <a:pPr marL="0" indent="0">
              <a:buNone/>
            </a:pPr>
            <a:r>
              <a:rPr lang="en-US" sz="2200" dirty="0"/>
              <a:t>A dialog box may appear warning that there are more claims than can be returned without a “time-out”.  In this case, you can return to the previous screen and refine the search criteria – by adding a “Date From”, and “Date To”.  </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962400"/>
            <a:ext cx="570547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98253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Attributes/Share of Cost</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5870" y="1676400"/>
            <a:ext cx="6410325" cy="4702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61268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Calls</a:t>
            </a: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6776" y="1752600"/>
            <a:ext cx="6188514" cy="4540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0550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Status</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0576" y="1752600"/>
            <a:ext cx="6340914" cy="4652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3588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381000"/>
            <a:ext cx="8305800" cy="1143000"/>
          </a:xfrm>
        </p:spPr>
        <p:txBody>
          <a:bodyPr/>
          <a:lstStyle/>
          <a:p>
            <a:r>
              <a:rPr lang="en-US" dirty="0"/>
              <a:t>LOI/COB</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2843" y="1676400"/>
            <a:ext cx="6340914" cy="4652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7246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Conditions</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6307" y="1676400"/>
            <a:ext cx="6389451" cy="46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234777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Personal Representatives</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4802" y="1752600"/>
            <a:ext cx="6192462" cy="4543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894807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Documents</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070" y="17526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936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QNXT 4.7 Claims</a:t>
            </a:r>
          </a:p>
        </p:txBody>
      </p:sp>
      <p:grpSp>
        <p:nvGrpSpPr>
          <p:cNvPr id="10" name="Group 9"/>
          <p:cNvGrpSpPr/>
          <p:nvPr/>
        </p:nvGrpSpPr>
        <p:grpSpPr>
          <a:xfrm>
            <a:off x="3703433" y="1752600"/>
            <a:ext cx="7315200" cy="4591180"/>
            <a:chOff x="1447800" y="1828800"/>
            <a:chExt cx="7315200" cy="459118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28800"/>
              <a:ext cx="6257925" cy="459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ular Callout 6"/>
            <p:cNvSpPr/>
            <p:nvPr/>
          </p:nvSpPr>
          <p:spPr>
            <a:xfrm>
              <a:off x="5334000" y="3276600"/>
              <a:ext cx="3429000" cy="1066800"/>
            </a:xfrm>
            <a:prstGeom prst="wedgeRectCallout">
              <a:avLst>
                <a:gd name="adj1" fmla="val -63584"/>
                <a:gd name="adj2" fmla="val -371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Select one of the 4 options in the Date Range  section – Dates of Service was selected for this example</a:t>
              </a:r>
            </a:p>
          </p:txBody>
        </p:sp>
        <p:sp>
          <p:nvSpPr>
            <p:cNvPr id="8" name="Rectangular Callout 7"/>
            <p:cNvSpPr/>
            <p:nvPr/>
          </p:nvSpPr>
          <p:spPr>
            <a:xfrm>
              <a:off x="4831443" y="5181600"/>
              <a:ext cx="3733800" cy="838200"/>
            </a:xfrm>
            <a:prstGeom prst="wedgeRectCallout">
              <a:avLst>
                <a:gd name="adj1" fmla="val -50765"/>
                <a:gd name="adj2" fmla="val -1435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Then enter the Date From and Date To in order to refine the search.</a:t>
              </a:r>
            </a:p>
          </p:txBody>
        </p:sp>
        <p:sp>
          <p:nvSpPr>
            <p:cNvPr id="9" name="Rectangular Callout 8"/>
            <p:cNvSpPr/>
            <p:nvPr/>
          </p:nvSpPr>
          <p:spPr>
            <a:xfrm>
              <a:off x="2594429" y="5334000"/>
              <a:ext cx="1828800" cy="685800"/>
            </a:xfrm>
            <a:prstGeom prst="wedgeRectCallout">
              <a:avLst>
                <a:gd name="adj1" fmla="val -44643"/>
                <a:gd name="adj2" fmla="val -814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Click Search</a:t>
              </a:r>
            </a:p>
          </p:txBody>
        </p:sp>
      </p:grpSp>
    </p:spTree>
    <p:extLst>
      <p:ext uri="{BB962C8B-B14F-4D97-AF65-F5344CB8AC3E}">
        <p14:creationId xmlns:p14="http://schemas.microsoft.com/office/powerpoint/2010/main" val="3305701013"/>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 Training Template</Template>
  <TotalTime>2272</TotalTime>
  <Words>6058</Words>
  <Application>Microsoft Office PowerPoint</Application>
  <PresentationFormat>Widescreen</PresentationFormat>
  <Paragraphs>580</Paragraphs>
  <Slides>86</Slides>
  <Notes>86</Notes>
  <HiddenSlides>0</HiddenSlides>
  <MMClips>0</MMClips>
  <ScaleCrop>false</ScaleCrop>
  <HeadingPairs>
    <vt:vector size="4" baseType="variant">
      <vt:variant>
        <vt:lpstr>Theme</vt:lpstr>
      </vt:variant>
      <vt:variant>
        <vt:i4>3</vt:i4>
      </vt:variant>
      <vt:variant>
        <vt:lpstr>Slide Titles</vt:lpstr>
      </vt:variant>
      <vt:variant>
        <vt:i4>86</vt:i4>
      </vt:variant>
    </vt:vector>
  </HeadingPairs>
  <TitlesOfParts>
    <vt:vector size="89" baseType="lpstr">
      <vt:lpstr>Powerpoint Presentation Template</vt:lpstr>
      <vt:lpstr>2_Custom Design</vt:lpstr>
      <vt:lpstr>1_Powerpoint Presentation Template</vt:lpstr>
      <vt:lpstr>PowerPoint Presentation</vt:lpstr>
      <vt:lpstr>QNXT 5.0 Claims</vt:lpstr>
      <vt:lpstr>QNXT 5.0 Claims</vt:lpstr>
      <vt:lpstr>QNXT 4.7 Claims</vt:lpstr>
      <vt:lpstr>Searching by Member Name</vt:lpstr>
      <vt:lpstr>Searching by Member Name</vt:lpstr>
      <vt:lpstr>Searching by Member Name</vt:lpstr>
      <vt:lpstr>Searching for Claims by Member Name</vt:lpstr>
      <vt:lpstr>QNXT 4.7 Claims</vt:lpstr>
      <vt:lpstr>Searching by Member Name</vt:lpstr>
      <vt:lpstr>Searching for Claims by Member Name</vt:lpstr>
      <vt:lpstr>Searching by Claim Number</vt:lpstr>
      <vt:lpstr>Searching by Claim Number</vt:lpstr>
      <vt:lpstr>Searching for Claims by Claim Number</vt:lpstr>
      <vt:lpstr>Searching for Claims by Claim Number</vt:lpstr>
      <vt:lpstr>Claim Tab</vt:lpstr>
      <vt:lpstr>Claim Tab</vt:lpstr>
      <vt:lpstr>Claim Tab</vt:lpstr>
      <vt:lpstr>Claim Tab</vt:lpstr>
      <vt:lpstr>Claim Tab</vt:lpstr>
      <vt:lpstr>Claim Tab</vt:lpstr>
      <vt:lpstr>Claim Tab</vt:lpstr>
      <vt:lpstr>Claim Tab</vt:lpstr>
      <vt:lpstr>Claim Tab</vt:lpstr>
      <vt:lpstr>Claim Tab</vt:lpstr>
      <vt:lpstr>Claim Tab</vt:lpstr>
      <vt:lpstr>Claim Tab</vt:lpstr>
      <vt:lpstr>Claim Tab</vt:lpstr>
      <vt:lpstr>Claim Tab</vt:lpstr>
      <vt:lpstr>Claim Tab</vt:lpstr>
      <vt:lpstr>Claim Tab</vt:lpstr>
      <vt:lpstr>Diagnoses Tab</vt:lpstr>
      <vt:lpstr>COB Tab (Coordination of Benefits) </vt:lpstr>
      <vt:lpstr>COB Tab (Coordination of Benefits)</vt:lpstr>
      <vt:lpstr>COB Tab (Coordination of Benefits)</vt:lpstr>
      <vt:lpstr>Service Tab (HCFA 1500 - 1)</vt:lpstr>
      <vt:lpstr>Service Tab (HCFA 1500 - 2)</vt:lpstr>
      <vt:lpstr>Service Tab (HCFA 1500 - 3)</vt:lpstr>
      <vt:lpstr>Service Tab (HCFA 1500 - 4)</vt:lpstr>
      <vt:lpstr>Service Tab (UB04 - 1)</vt:lpstr>
      <vt:lpstr>Service Tab (UB04 - 2)</vt:lpstr>
      <vt:lpstr>Service Tab (UB04 - 3)</vt:lpstr>
      <vt:lpstr>Edits Tab - 1</vt:lpstr>
      <vt:lpstr>Edits Tab - 2</vt:lpstr>
      <vt:lpstr>Edits Tab – Expand Steps</vt:lpstr>
      <vt:lpstr>Pay Tab – Paid 100% of Eligible</vt:lpstr>
      <vt:lpstr>Pay Tab - $25.00 Copay</vt:lpstr>
      <vt:lpstr>Limits Tab</vt:lpstr>
      <vt:lpstr>Memos Tab</vt:lpstr>
      <vt:lpstr>Attributes Tab</vt:lpstr>
      <vt:lpstr>Edit History Tab</vt:lpstr>
      <vt:lpstr>PowerPoint Presentation</vt:lpstr>
      <vt:lpstr>Links Within the  Claims Processing Module</vt:lpstr>
      <vt:lpstr>Referral Link</vt:lpstr>
      <vt:lpstr>History Link</vt:lpstr>
      <vt:lpstr>Provider Summary </vt:lpstr>
      <vt:lpstr>Provider Affiliations </vt:lpstr>
      <vt:lpstr>Provider Details </vt:lpstr>
      <vt:lpstr>Provider Service Groups</vt:lpstr>
      <vt:lpstr>Provider Specialty</vt:lpstr>
      <vt:lpstr>Provider Memo/Alerts</vt:lpstr>
      <vt:lpstr>Provider Finance</vt:lpstr>
      <vt:lpstr>Provider Member Counts</vt:lpstr>
      <vt:lpstr>Provider Calls</vt:lpstr>
      <vt:lpstr>Provider Attributes</vt:lpstr>
      <vt:lpstr>Provider Cap Adjustments</vt:lpstr>
      <vt:lpstr>PowerPoint Presentation</vt:lpstr>
      <vt:lpstr>Link to the Member Info Portal</vt:lpstr>
      <vt:lpstr>Summary</vt:lpstr>
      <vt:lpstr>Eligibility</vt:lpstr>
      <vt:lpstr>Details</vt:lpstr>
      <vt:lpstr>Benefits</vt:lpstr>
      <vt:lpstr>Providers</vt:lpstr>
      <vt:lpstr>Memos/Alerts</vt:lpstr>
      <vt:lpstr>UM Documents</vt:lpstr>
      <vt:lpstr>Claims</vt:lpstr>
      <vt:lpstr>Finance</vt:lpstr>
      <vt:lpstr>Medical Service History</vt:lpstr>
      <vt:lpstr>Dental Service History</vt:lpstr>
      <vt:lpstr>Attributes/Share of Cost</vt:lpstr>
      <vt:lpstr>Calls</vt:lpstr>
      <vt:lpstr>Student Status</vt:lpstr>
      <vt:lpstr>LOI/COB</vt:lpstr>
      <vt:lpstr>Conditions</vt:lpstr>
      <vt:lpstr>Personal Representatives</vt:lpstr>
      <vt:lpstr>Member Documents</vt:lpstr>
    </vt:vector>
  </TitlesOfParts>
  <Company>HMSA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Jeffrey Schmidt</dc:creator>
  <cp:lastModifiedBy>Jeremy Miller</cp:lastModifiedBy>
  <cp:revision>143</cp:revision>
  <cp:lastPrinted>2018-04-23T21:44:52Z</cp:lastPrinted>
  <dcterms:created xsi:type="dcterms:W3CDTF">2011-03-21T20:02:13Z</dcterms:created>
  <dcterms:modified xsi:type="dcterms:W3CDTF">2018-04-23T22:01:32Z</dcterms:modified>
</cp:coreProperties>
</file>